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2"/>
  </p:notesMasterIdLst>
  <p:sldIdLst>
    <p:sldId id="256" r:id="rId2"/>
    <p:sldId id="266" r:id="rId3"/>
    <p:sldId id="257" r:id="rId4"/>
    <p:sldId id="259" r:id="rId5"/>
    <p:sldId id="267" r:id="rId6"/>
    <p:sldId id="268" r:id="rId7"/>
    <p:sldId id="260" r:id="rId8"/>
    <p:sldId id="269" r:id="rId9"/>
    <p:sldId id="286" r:id="rId10"/>
    <p:sldId id="264" r:id="rId11"/>
    <p:sldId id="270" r:id="rId12"/>
    <p:sldId id="263" r:id="rId13"/>
    <p:sldId id="275" r:id="rId14"/>
    <p:sldId id="282" r:id="rId15"/>
    <p:sldId id="285" r:id="rId16"/>
    <p:sldId id="279" r:id="rId17"/>
    <p:sldId id="288" r:id="rId18"/>
    <p:sldId id="261" r:id="rId19"/>
    <p:sldId id="262" r:id="rId20"/>
    <p:sldId id="265" r:id="rId21"/>
  </p:sldIdLst>
  <p:sldSz cx="18288000" cy="10287000"/>
  <p:notesSz cx="6858000" cy="9144000"/>
  <p:embeddedFontLst>
    <p:embeddedFont>
      <p:font typeface="Algerian" panose="04020705040A02060702" pitchFamily="82" charset="0"/>
      <p:regular r:id="rId23"/>
    </p:embeddedFont>
    <p:embeddedFont>
      <p:font typeface="Arial Black" panose="020B0A04020102020204" pitchFamily="34" charset="0"/>
      <p:bold r:id="rId24"/>
    </p:embeddedFont>
    <p:embeddedFont>
      <p:font typeface="Arial Rounded MT Bold" panose="020F0704030504030204" pitchFamily="34" charset="0"/>
      <p:regular r:id="rId25"/>
    </p:embeddedFont>
    <p:embeddedFont>
      <p:font typeface="Castellar" panose="020A0402060406010301" pitchFamily="18" charset="0"/>
      <p:regular r:id="rId26"/>
    </p:embeddedFont>
    <p:embeddedFont>
      <p:font typeface="Heading Now 31-38 Bold" panose="020B0604020202020204" charset="0"/>
      <p:regular r:id="rId27"/>
    </p:embeddedFont>
    <p:embeddedFont>
      <p:font typeface="High Tower Text" panose="02040502050506030303" pitchFamily="18" charset="0"/>
      <p:regular r:id="rId28"/>
      <p:italic r:id="rId29"/>
    </p:embeddedFont>
    <p:embeddedFont>
      <p:font typeface="Nobile" panose="020B0604020202020204" charset="0"/>
      <p:regular r:id="rId30"/>
    </p:embeddedFont>
    <p:embeddedFont>
      <p:font typeface="Open Sauce" panose="020B0604020202020204" charset="0"/>
      <p:regular r:id="rId31"/>
    </p:embeddedFont>
    <p:embeddedFont>
      <p:font typeface="Open Sauce Bold" panose="020B0604020202020204" charset="0"/>
      <p:regular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39" d="100"/>
          <a:sy n="39" d="100"/>
        </p:scale>
        <p:origin x="940" y="5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60342C-DA56-410B-980A-D4D0331C72CE}" type="datetimeFigureOut">
              <a:rPr lang="en-IN" smtClean="0"/>
              <a:t>04-11-2025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62DED7-4990-4BCA-BEA5-E07BEF2288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069460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62DED7-4990-4BCA-BEA5-E07BEF22882B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872696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1415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62DED7-4990-4BCA-BEA5-E07BEF22882B}" type="slidenum">
              <a:rPr lang="en-IN" smtClean="0"/>
              <a:t>15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57190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62DED7-4990-4BCA-BEA5-E07BEF22882B}" type="slidenum">
              <a:rPr lang="en-IN" smtClean="0"/>
              <a:t>16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255628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F3A696-EE5B-3D5B-25B5-7461AB9D89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79DF79C-4994-A641-C576-B68B708C310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0F18DA2-D3A8-C057-F61E-9FA2D08A12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186F9E-EC7F-93BD-1B58-25B1F22CF23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62DED7-4990-4BCA-BEA5-E07BEF22882B}" type="slidenum">
              <a:rPr lang="en-IN" smtClean="0"/>
              <a:t>17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767641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49020" y="9686925"/>
            <a:ext cx="2153256" cy="51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138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49020" y="9686925"/>
            <a:ext cx="2153256" cy="51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4621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49020" y="9686925"/>
            <a:ext cx="2153256" cy="51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5502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49020" y="9686925"/>
            <a:ext cx="2153256" cy="51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4238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13" Type="http://schemas.openxmlformats.org/officeDocument/2006/relationships/image" Target="../media/image7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4.sv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svg"/><Relationship Id="rId11" Type="http://schemas.openxmlformats.org/officeDocument/2006/relationships/image" Target="../media/image3.png"/><Relationship Id="rId5" Type="http://schemas.openxmlformats.org/officeDocument/2006/relationships/image" Target="../media/image23.png"/><Relationship Id="rId10" Type="http://schemas.openxmlformats.org/officeDocument/2006/relationships/image" Target="../media/image28.svg"/><Relationship Id="rId4" Type="http://schemas.openxmlformats.org/officeDocument/2006/relationships/image" Target="../media/image22.svg"/><Relationship Id="rId9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0.jpeg"/><Relationship Id="rId7" Type="http://schemas.openxmlformats.org/officeDocument/2006/relationships/image" Target="../media/image38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4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9.jpeg"/><Relationship Id="rId7" Type="http://schemas.openxmlformats.org/officeDocument/2006/relationships/image" Target="../media/image11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4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hyperlink" Target="https://www.cars24.com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9144000" y="0"/>
            <a:ext cx="9144000" cy="10287000"/>
            <a:chOff x="0" y="0"/>
            <a:chExt cx="17928969" cy="20170090"/>
          </a:xfrm>
        </p:grpSpPr>
        <p:sp>
          <p:nvSpPr>
            <p:cNvPr id="4" name="Freeform 4"/>
            <p:cNvSpPr/>
            <p:nvPr/>
          </p:nvSpPr>
          <p:spPr>
            <a:xfrm>
              <a:off x="-2794" y="-127"/>
              <a:ext cx="17931763" cy="20170217"/>
            </a:xfrm>
            <a:custGeom>
              <a:avLst/>
              <a:gdLst/>
              <a:ahLst/>
              <a:cxnLst/>
              <a:rect l="l" t="t" r="r" b="b"/>
              <a:pathLst>
                <a:path w="17931763" h="20170217">
                  <a:moveTo>
                    <a:pt x="17931763" y="20100740"/>
                  </a:moveTo>
                  <a:cubicBezTo>
                    <a:pt x="17931763" y="20165735"/>
                    <a:pt x="17909530" y="20170217"/>
                    <a:pt x="17851570" y="20170217"/>
                  </a:cubicBezTo>
                  <a:cubicBezTo>
                    <a:pt x="11902772" y="20168972"/>
                    <a:pt x="5954239" y="20168972"/>
                    <a:pt x="5441" y="20168972"/>
                  </a:cubicBezTo>
                  <a:cubicBezTo>
                    <a:pt x="0" y="20141829"/>
                    <a:pt x="10205" y="20117175"/>
                    <a:pt x="16292" y="20092026"/>
                  </a:cubicBezTo>
                  <a:cubicBezTo>
                    <a:pt x="277778" y="18990861"/>
                    <a:pt x="539528" y="17889944"/>
                    <a:pt x="801807" y="16789029"/>
                  </a:cubicBezTo>
                  <a:cubicBezTo>
                    <a:pt x="1175774" y="15219458"/>
                    <a:pt x="1550535" y="13650137"/>
                    <a:pt x="1924237" y="12080566"/>
                  </a:cubicBezTo>
                  <a:cubicBezTo>
                    <a:pt x="2385807" y="10142198"/>
                    <a:pt x="2846318" y="8203829"/>
                    <a:pt x="3307623" y="6265709"/>
                  </a:cubicBezTo>
                  <a:cubicBezTo>
                    <a:pt x="3776339" y="4296712"/>
                    <a:pt x="4245319" y="2327962"/>
                    <a:pt x="4715358" y="359213"/>
                  </a:cubicBezTo>
                  <a:cubicBezTo>
                    <a:pt x="4743941" y="239435"/>
                    <a:pt x="4762203" y="116917"/>
                    <a:pt x="4808519" y="1123"/>
                  </a:cubicBezTo>
                  <a:cubicBezTo>
                    <a:pt x="9156379" y="1123"/>
                    <a:pt x="13504240" y="1123"/>
                    <a:pt x="17852100" y="0"/>
                  </a:cubicBezTo>
                  <a:cubicBezTo>
                    <a:pt x="17911120" y="0"/>
                    <a:pt x="17931233" y="6602"/>
                    <a:pt x="17931233" y="70102"/>
                  </a:cubicBezTo>
                  <a:cubicBezTo>
                    <a:pt x="17929646" y="6747064"/>
                    <a:pt x="17929646" y="13424027"/>
                    <a:pt x="17931763" y="20100740"/>
                  </a:cubicBezTo>
                  <a:close/>
                </a:path>
              </a:pathLst>
            </a:custGeom>
            <a:blipFill>
              <a:blip r:embed="rId2"/>
              <a:stretch>
                <a:fillRect t="-16578" b="-16578"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9917142" y="2526034"/>
            <a:ext cx="2512758" cy="5234933"/>
            <a:chOff x="0" y="0"/>
            <a:chExt cx="406400" cy="84667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06400" cy="846670"/>
            </a:xfrm>
            <a:custGeom>
              <a:avLst/>
              <a:gdLst/>
              <a:ahLst/>
              <a:cxnLst/>
              <a:rect l="l" t="t" r="r" b="b"/>
              <a:pathLst>
                <a:path w="406400" h="846670">
                  <a:moveTo>
                    <a:pt x="203200" y="0"/>
                  </a:moveTo>
                  <a:lnTo>
                    <a:pt x="406400" y="0"/>
                  </a:lnTo>
                  <a:lnTo>
                    <a:pt x="203200" y="846670"/>
                  </a:lnTo>
                  <a:lnTo>
                    <a:pt x="0" y="846670"/>
                  </a:lnTo>
                  <a:lnTo>
                    <a:pt x="203200" y="0"/>
                  </a:lnTo>
                  <a:close/>
                </a:path>
              </a:pathLst>
            </a:custGeom>
            <a:gradFill rotWithShape="1">
              <a:gsLst>
                <a:gs pos="0">
                  <a:srgbClr val="FF3131">
                    <a:alpha val="55000"/>
                  </a:srgbClr>
                </a:gs>
                <a:gs pos="100000">
                  <a:srgbClr val="FF914D">
                    <a:alpha val="55000"/>
                  </a:srgbClr>
                </a:gs>
              </a:gsLst>
              <a:lin ang="0"/>
            </a:gradFill>
          </p:spPr>
        </p:sp>
        <p:sp>
          <p:nvSpPr>
            <p:cNvPr id="7" name="TextBox 7"/>
            <p:cNvSpPr txBox="1"/>
            <p:nvPr/>
          </p:nvSpPr>
          <p:spPr>
            <a:xfrm>
              <a:off x="101600" y="-28575"/>
              <a:ext cx="203200" cy="8752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8660763" y="5052067"/>
            <a:ext cx="2512758" cy="5234933"/>
            <a:chOff x="0" y="0"/>
            <a:chExt cx="406400" cy="84667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06400" cy="846670"/>
            </a:xfrm>
            <a:custGeom>
              <a:avLst/>
              <a:gdLst/>
              <a:ahLst/>
              <a:cxnLst/>
              <a:rect l="l" t="t" r="r" b="b"/>
              <a:pathLst>
                <a:path w="406400" h="846670">
                  <a:moveTo>
                    <a:pt x="203200" y="0"/>
                  </a:moveTo>
                  <a:lnTo>
                    <a:pt x="406400" y="0"/>
                  </a:lnTo>
                  <a:lnTo>
                    <a:pt x="203200" y="846670"/>
                  </a:lnTo>
                  <a:lnTo>
                    <a:pt x="0" y="846670"/>
                  </a:lnTo>
                  <a:lnTo>
                    <a:pt x="203200" y="0"/>
                  </a:lnTo>
                  <a:close/>
                </a:path>
              </a:pathLst>
            </a:custGeom>
            <a:gradFill rotWithShape="1">
              <a:gsLst>
                <a:gs pos="0">
                  <a:srgbClr val="FF3131">
                    <a:alpha val="100000"/>
                  </a:srgbClr>
                </a:gs>
                <a:gs pos="100000">
                  <a:srgbClr val="FF914D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0" name="TextBox 10"/>
            <p:cNvSpPr txBox="1"/>
            <p:nvPr/>
          </p:nvSpPr>
          <p:spPr>
            <a:xfrm>
              <a:off x="101600" y="-28575"/>
              <a:ext cx="203200" cy="8752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 flipH="1">
            <a:off x="-660137" y="8770892"/>
            <a:ext cx="4476030" cy="1516108"/>
          </a:xfrm>
          <a:custGeom>
            <a:avLst/>
            <a:gdLst/>
            <a:ahLst/>
            <a:cxnLst/>
            <a:rect l="l" t="t" r="r" b="b"/>
            <a:pathLst>
              <a:path w="4476030" h="1516108">
                <a:moveTo>
                  <a:pt x="4476030" y="0"/>
                </a:moveTo>
                <a:lnTo>
                  <a:pt x="0" y="0"/>
                </a:lnTo>
                <a:lnTo>
                  <a:pt x="0" y="1516108"/>
                </a:lnTo>
                <a:lnTo>
                  <a:pt x="4476030" y="1516108"/>
                </a:lnTo>
                <a:lnTo>
                  <a:pt x="447603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577878" y="1059361"/>
            <a:ext cx="2036413" cy="2806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79"/>
              </a:lnSpc>
            </a:pPr>
            <a:r>
              <a:rPr lang="en-US" sz="1699" b="1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SALFORD &amp; CO.</a:t>
            </a:r>
          </a:p>
        </p:txBody>
      </p:sp>
      <p:sp>
        <p:nvSpPr>
          <p:cNvPr id="19" name="Freeform 19"/>
          <p:cNvSpPr/>
          <p:nvPr/>
        </p:nvSpPr>
        <p:spPr>
          <a:xfrm>
            <a:off x="15021285" y="-758054"/>
            <a:ext cx="4476030" cy="1516108"/>
          </a:xfrm>
          <a:custGeom>
            <a:avLst/>
            <a:gdLst/>
            <a:ahLst/>
            <a:cxnLst/>
            <a:rect l="l" t="t" r="r" b="b"/>
            <a:pathLst>
              <a:path w="4476030" h="1516108">
                <a:moveTo>
                  <a:pt x="0" y="0"/>
                </a:moveTo>
                <a:lnTo>
                  <a:pt x="4476030" y="0"/>
                </a:lnTo>
                <a:lnTo>
                  <a:pt x="4476030" y="1516108"/>
                </a:lnTo>
                <a:lnTo>
                  <a:pt x="0" y="15161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E5B9323-4336-43AD-97E4-08B119E32D7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399" t="5679" r="1975" b="6614"/>
          <a:stretch/>
        </p:blipFill>
        <p:spPr>
          <a:xfrm>
            <a:off x="1058405" y="202950"/>
            <a:ext cx="6553200" cy="1712821"/>
          </a:xfrm>
          <a:prstGeom prst="rect">
            <a:avLst/>
          </a:prstGeom>
        </p:spPr>
      </p:pic>
      <p:pic>
        <p:nvPicPr>
          <p:cNvPr id="21" name="Image 0" descr="preencoded.png">
            <a:extLst>
              <a:ext uri="{FF2B5EF4-FFF2-40B4-BE49-F238E27FC236}">
                <a16:creationId xmlns:a16="http://schemas.microsoft.com/office/drawing/2014/main" id="{30C06DA8-A417-438F-BF43-F3966D878D5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-2743" t="42475" r="1"/>
          <a:stretch/>
        </p:blipFill>
        <p:spPr>
          <a:xfrm>
            <a:off x="1585627" y="2006893"/>
            <a:ext cx="5636871" cy="473404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143ECB90-72A6-42E6-8982-6A2660660152}"/>
              </a:ext>
            </a:extLst>
          </p:cNvPr>
          <p:cNvSpPr txBox="1"/>
          <p:nvPr/>
        </p:nvSpPr>
        <p:spPr>
          <a:xfrm>
            <a:off x="304800" y="2262229"/>
            <a:ext cx="10058400" cy="3452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ts val="30064"/>
              </a:lnSpc>
            </a:pPr>
            <a:r>
              <a:rPr lang="en-US" sz="15000" b="1" dirty="0">
                <a:latin typeface="Heading Now 31-38 Bold"/>
                <a:ea typeface="Heading Now 31-38 Bold"/>
                <a:cs typeface="Heading Now 31-38 Bold"/>
                <a:sym typeface="Heading Now 31-38 Bold"/>
              </a:rPr>
              <a:t>CAR DEALER</a:t>
            </a:r>
          </a:p>
        </p:txBody>
      </p:sp>
      <p:sp>
        <p:nvSpPr>
          <p:cNvPr id="24" name="TextBox 13">
            <a:extLst>
              <a:ext uri="{FF2B5EF4-FFF2-40B4-BE49-F238E27FC236}">
                <a16:creationId xmlns:a16="http://schemas.microsoft.com/office/drawing/2014/main" id="{E3A048CB-FD9A-4722-8B7A-2AE2835B4694}"/>
              </a:ext>
            </a:extLst>
          </p:cNvPr>
          <p:cNvSpPr txBox="1"/>
          <p:nvPr/>
        </p:nvSpPr>
        <p:spPr>
          <a:xfrm>
            <a:off x="486932" y="5398525"/>
            <a:ext cx="8915613" cy="34496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387"/>
              </a:lnSpc>
            </a:pPr>
            <a:r>
              <a:rPr lang="en-US" sz="4800" dirty="0">
                <a:solidFill>
                  <a:schemeClr val="tx1">
                    <a:lumMod val="95000"/>
                    <a:lumOff val="5000"/>
                  </a:schemeClr>
                </a:solidFill>
                <a:latin typeface="Arial Rounded MT Bold" panose="020F0704030504030204" pitchFamily="34" charset="0"/>
              </a:rPr>
              <a:t>Uncovering Used Car Market Insights through Cars24 Web Scraping</a:t>
            </a:r>
            <a:endParaRPr lang="en-US" sz="4800" spc="1106" dirty="0">
              <a:solidFill>
                <a:schemeClr val="tx1">
                  <a:lumMod val="95000"/>
                  <a:lumOff val="5000"/>
                </a:schemeClr>
              </a:solidFill>
              <a:latin typeface="Arial Rounded MT Bold" panose="020F0704030504030204" pitchFamily="34" charset="0"/>
              <a:ea typeface="Open Sauce"/>
              <a:cs typeface="Open Sauce"/>
              <a:sym typeface="Open Sauce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E2B7C76-D51B-4614-9621-A95F315EAA58}"/>
              </a:ext>
            </a:extLst>
          </p:cNvPr>
          <p:cNvSpPr txBox="1"/>
          <p:nvPr/>
        </p:nvSpPr>
        <p:spPr>
          <a:xfrm>
            <a:off x="304800" y="9227639"/>
            <a:ext cx="4191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lgerian" panose="04020705040A02060702" pitchFamily="82" charset="0"/>
              </a:rPr>
              <a:t>Presented by:</a:t>
            </a:r>
          </a:p>
          <a:p>
            <a:r>
              <a:rPr lang="en-US" sz="2000" dirty="0">
                <a:latin typeface="Algerian" panose="04020705040A02060702" pitchFamily="82" charset="0"/>
              </a:rPr>
              <a:t>Aditya </a:t>
            </a:r>
            <a:r>
              <a:rPr lang="en-US" sz="2000" dirty="0" err="1">
                <a:latin typeface="Algerian" panose="04020705040A02060702" pitchFamily="82" charset="0"/>
              </a:rPr>
              <a:t>shinde</a:t>
            </a:r>
            <a:endParaRPr lang="en-US" sz="2000" dirty="0">
              <a:latin typeface="Algerian" panose="04020705040A02060702" pitchFamily="82" charset="0"/>
            </a:endParaRPr>
          </a:p>
          <a:p>
            <a:endParaRPr lang="en-IN" sz="2000" dirty="0">
              <a:latin typeface="Algerian" panose="04020705040A02060702" pitchFamily="82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14906" y="441021"/>
            <a:ext cx="17405431" cy="11888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6938"/>
              </a:lnSpc>
            </a:pPr>
            <a:r>
              <a:rPr lang="en-IN" sz="5500" dirty="0">
                <a:latin typeface="Arial Black" panose="020B0A04020102020204" pitchFamily="34" charset="0"/>
              </a:rPr>
              <a:t>INITIAL SCRAPED DATASET OVERVIEW</a:t>
            </a:r>
            <a:endParaRPr lang="en-US" sz="5500" dirty="0">
              <a:latin typeface="Arial Black" panose="020B0A040201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2B21F2B-B053-4941-A994-AEFB97C7484B}"/>
              </a:ext>
            </a:extLst>
          </p:cNvPr>
          <p:cNvSpPr/>
          <p:nvPr/>
        </p:nvSpPr>
        <p:spPr>
          <a:xfrm>
            <a:off x="16030936" y="9201874"/>
            <a:ext cx="2141318" cy="96938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25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611F1FC-FC91-46E8-9BA7-8C6C4A0298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69349" y="9487759"/>
            <a:ext cx="2524255" cy="53184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1BCC0CB-1CFD-40BC-9A06-7870A6DAAC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1817772"/>
            <a:ext cx="14782799" cy="665145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1639503" y="752754"/>
            <a:ext cx="15900721" cy="13018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6938"/>
              </a:lnSpc>
            </a:pPr>
            <a:r>
              <a:rPr lang="en-US" sz="5500" dirty="0">
                <a:latin typeface="Arial Black" panose="020B0A04020102020204" pitchFamily="34" charset="0"/>
              </a:rPr>
              <a:t>CLEAN DATA READY FOR ANALYSIS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6AEECFF-6E7A-43E2-A692-CE5DA24DD2EF}"/>
              </a:ext>
            </a:extLst>
          </p:cNvPr>
          <p:cNvSpPr/>
          <p:nvPr/>
        </p:nvSpPr>
        <p:spPr>
          <a:xfrm>
            <a:off x="16030936" y="9201874"/>
            <a:ext cx="2141318" cy="96938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25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11FE1D0-FDF1-4CCE-8C3C-1FF27200CD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69349" y="9487759"/>
            <a:ext cx="2524255" cy="53184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F86B0B5-AEBE-4C89-97FF-DCCCA76E8E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988" y="1794766"/>
            <a:ext cx="15843654" cy="7655321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1028700" y="2772153"/>
            <a:ext cx="3058315" cy="3058315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0" y="3175000"/>
                  </a:moveTo>
                  <a:cubicBezTo>
                    <a:pt x="0" y="4928870"/>
                    <a:pt x="1421130" y="6350000"/>
                    <a:pt x="3175000" y="6350000"/>
                  </a:cubicBezTo>
                  <a:lnTo>
                    <a:pt x="6350000" y="6350000"/>
                  </a:lnTo>
                  <a:lnTo>
                    <a:pt x="6350000" y="3175000"/>
                  </a:lnTo>
                  <a:cubicBezTo>
                    <a:pt x="6350000" y="1421130"/>
                    <a:pt x="4928870" y="0"/>
                    <a:pt x="3175000" y="0"/>
                  </a:cubicBezTo>
                  <a:cubicBezTo>
                    <a:pt x="1421130" y="0"/>
                    <a:pt x="0" y="1421130"/>
                    <a:pt x="0" y="317500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3131">
                    <a:alpha val="100000"/>
                  </a:srgbClr>
                </a:gs>
                <a:gs pos="100000">
                  <a:srgbClr val="FF914D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5" name="Freeform 5"/>
            <p:cNvSpPr/>
            <p:nvPr/>
          </p:nvSpPr>
          <p:spPr>
            <a:xfrm>
              <a:off x="391160" y="364490"/>
              <a:ext cx="5619750" cy="5621020"/>
            </a:xfrm>
            <a:custGeom>
              <a:avLst/>
              <a:gdLst/>
              <a:ahLst/>
              <a:cxnLst/>
              <a:rect l="l" t="t" r="r" b="b"/>
              <a:pathLst>
                <a:path w="5619750" h="5621020">
                  <a:moveTo>
                    <a:pt x="2810510" y="0"/>
                  </a:moveTo>
                  <a:cubicBezTo>
                    <a:pt x="4362450" y="0"/>
                    <a:pt x="5619750" y="1258570"/>
                    <a:pt x="5619750" y="2810510"/>
                  </a:cubicBezTo>
                  <a:cubicBezTo>
                    <a:pt x="5619750" y="4362450"/>
                    <a:pt x="4361180" y="5621020"/>
                    <a:pt x="2810510" y="5621020"/>
                  </a:cubicBezTo>
                  <a:cubicBezTo>
                    <a:pt x="1258570" y="5621020"/>
                    <a:pt x="0" y="4362450"/>
                    <a:pt x="0" y="2810510"/>
                  </a:cubicBezTo>
                  <a:cubicBezTo>
                    <a:pt x="1270" y="1258570"/>
                    <a:pt x="1258570" y="0"/>
                    <a:pt x="281051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3131">
                    <a:alpha val="100000"/>
                  </a:srgbClr>
                </a:gs>
                <a:gs pos="100000">
                  <a:srgbClr val="FF914D">
                    <a:alpha val="100000"/>
                  </a:srgbClr>
                </a:gs>
              </a:gsLst>
              <a:lin ang="2700000"/>
            </a:gradFill>
            <a:ln w="12700">
              <a:solidFill>
                <a:srgbClr val="000000"/>
              </a:solidFill>
            </a:ln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028700" y="5830468"/>
            <a:ext cx="3058315" cy="3058315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0" y="3175000"/>
                  </a:moveTo>
                  <a:cubicBezTo>
                    <a:pt x="0" y="4928870"/>
                    <a:pt x="1421130" y="6350000"/>
                    <a:pt x="3175000" y="6350000"/>
                  </a:cubicBezTo>
                  <a:lnTo>
                    <a:pt x="6350000" y="6350000"/>
                  </a:lnTo>
                  <a:lnTo>
                    <a:pt x="6350000" y="3175000"/>
                  </a:lnTo>
                  <a:cubicBezTo>
                    <a:pt x="6350000" y="1421130"/>
                    <a:pt x="4928870" y="0"/>
                    <a:pt x="3175000" y="0"/>
                  </a:cubicBezTo>
                  <a:cubicBezTo>
                    <a:pt x="1421130" y="0"/>
                    <a:pt x="0" y="1421130"/>
                    <a:pt x="0" y="3175000"/>
                  </a:cubicBezTo>
                  <a:close/>
                </a:path>
              </a:pathLst>
            </a:custGeom>
            <a:solidFill>
              <a:srgbClr val="4B4848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391160" y="364490"/>
              <a:ext cx="5619750" cy="5621020"/>
            </a:xfrm>
            <a:custGeom>
              <a:avLst/>
              <a:gdLst/>
              <a:ahLst/>
              <a:cxnLst/>
              <a:rect l="l" t="t" r="r" b="b"/>
              <a:pathLst>
                <a:path w="5619750" h="5621020">
                  <a:moveTo>
                    <a:pt x="2810510" y="0"/>
                  </a:moveTo>
                  <a:cubicBezTo>
                    <a:pt x="4362450" y="0"/>
                    <a:pt x="5619750" y="1258570"/>
                    <a:pt x="5619750" y="2810510"/>
                  </a:cubicBezTo>
                  <a:cubicBezTo>
                    <a:pt x="5619750" y="4362450"/>
                    <a:pt x="4361180" y="5621020"/>
                    <a:pt x="2810510" y="5621020"/>
                  </a:cubicBezTo>
                  <a:cubicBezTo>
                    <a:pt x="1258570" y="5621020"/>
                    <a:pt x="0" y="4362450"/>
                    <a:pt x="0" y="2810510"/>
                  </a:cubicBezTo>
                  <a:cubicBezTo>
                    <a:pt x="1270" y="1258570"/>
                    <a:pt x="1258570" y="0"/>
                    <a:pt x="2810510" y="0"/>
                  </a:cubicBezTo>
                  <a:close/>
                </a:path>
              </a:pathLst>
            </a:custGeom>
            <a:solidFill>
              <a:srgbClr val="4B4848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4087015" y="2772153"/>
            <a:ext cx="3058315" cy="3058315"/>
            <a:chOff x="0" y="0"/>
            <a:chExt cx="6350000" cy="63500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0" y="3175000"/>
                  </a:moveTo>
                  <a:cubicBezTo>
                    <a:pt x="0" y="4928870"/>
                    <a:pt x="1421130" y="6350000"/>
                    <a:pt x="3175000" y="6350000"/>
                  </a:cubicBezTo>
                  <a:lnTo>
                    <a:pt x="6350000" y="6350000"/>
                  </a:lnTo>
                  <a:lnTo>
                    <a:pt x="6350000" y="3175000"/>
                  </a:lnTo>
                  <a:cubicBezTo>
                    <a:pt x="6350000" y="1421130"/>
                    <a:pt x="4928870" y="0"/>
                    <a:pt x="3175000" y="0"/>
                  </a:cubicBezTo>
                  <a:cubicBezTo>
                    <a:pt x="1421130" y="0"/>
                    <a:pt x="0" y="1421130"/>
                    <a:pt x="0" y="3175000"/>
                  </a:cubicBezTo>
                  <a:close/>
                </a:path>
              </a:pathLst>
            </a:custGeom>
            <a:solidFill>
              <a:srgbClr val="4B4848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391160" y="364490"/>
              <a:ext cx="5619750" cy="5621020"/>
            </a:xfrm>
            <a:custGeom>
              <a:avLst/>
              <a:gdLst/>
              <a:ahLst/>
              <a:cxnLst/>
              <a:rect l="l" t="t" r="r" b="b"/>
              <a:pathLst>
                <a:path w="5619750" h="5621020">
                  <a:moveTo>
                    <a:pt x="2810510" y="0"/>
                  </a:moveTo>
                  <a:cubicBezTo>
                    <a:pt x="4362450" y="0"/>
                    <a:pt x="5619750" y="1258570"/>
                    <a:pt x="5619750" y="2810510"/>
                  </a:cubicBezTo>
                  <a:cubicBezTo>
                    <a:pt x="5619750" y="4362450"/>
                    <a:pt x="4361180" y="5621020"/>
                    <a:pt x="2810510" y="5621020"/>
                  </a:cubicBezTo>
                  <a:cubicBezTo>
                    <a:pt x="1258570" y="5621020"/>
                    <a:pt x="0" y="4362450"/>
                    <a:pt x="0" y="2810510"/>
                  </a:cubicBezTo>
                  <a:cubicBezTo>
                    <a:pt x="1270" y="1258570"/>
                    <a:pt x="1258570" y="0"/>
                    <a:pt x="2810510" y="0"/>
                  </a:cubicBezTo>
                  <a:close/>
                </a:path>
              </a:pathLst>
            </a:custGeom>
            <a:solidFill>
              <a:srgbClr val="4B4848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4087015" y="5830468"/>
            <a:ext cx="3058315" cy="3058315"/>
            <a:chOff x="0" y="0"/>
            <a:chExt cx="6350000" cy="63500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0" y="3175000"/>
                  </a:moveTo>
                  <a:cubicBezTo>
                    <a:pt x="0" y="4928870"/>
                    <a:pt x="1421130" y="6350000"/>
                    <a:pt x="3175000" y="6350000"/>
                  </a:cubicBezTo>
                  <a:lnTo>
                    <a:pt x="6350000" y="6350000"/>
                  </a:lnTo>
                  <a:lnTo>
                    <a:pt x="6350000" y="3175000"/>
                  </a:lnTo>
                  <a:cubicBezTo>
                    <a:pt x="6350000" y="1421130"/>
                    <a:pt x="4928870" y="0"/>
                    <a:pt x="3175000" y="0"/>
                  </a:cubicBezTo>
                  <a:cubicBezTo>
                    <a:pt x="1421130" y="0"/>
                    <a:pt x="0" y="1421130"/>
                    <a:pt x="0" y="317500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3131">
                    <a:alpha val="100000"/>
                  </a:srgbClr>
                </a:gs>
                <a:gs pos="100000">
                  <a:srgbClr val="FF914D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4" name="Freeform 14"/>
            <p:cNvSpPr/>
            <p:nvPr/>
          </p:nvSpPr>
          <p:spPr>
            <a:xfrm>
              <a:off x="391160" y="364490"/>
              <a:ext cx="5619750" cy="5621020"/>
            </a:xfrm>
            <a:custGeom>
              <a:avLst/>
              <a:gdLst/>
              <a:ahLst/>
              <a:cxnLst/>
              <a:rect l="l" t="t" r="r" b="b"/>
              <a:pathLst>
                <a:path w="5619750" h="5621020">
                  <a:moveTo>
                    <a:pt x="2810510" y="0"/>
                  </a:moveTo>
                  <a:cubicBezTo>
                    <a:pt x="4362450" y="0"/>
                    <a:pt x="5619750" y="1258570"/>
                    <a:pt x="5619750" y="2810510"/>
                  </a:cubicBezTo>
                  <a:cubicBezTo>
                    <a:pt x="5619750" y="4362450"/>
                    <a:pt x="4361180" y="5621020"/>
                    <a:pt x="2810510" y="5621020"/>
                  </a:cubicBezTo>
                  <a:cubicBezTo>
                    <a:pt x="1258570" y="5621020"/>
                    <a:pt x="0" y="4362450"/>
                    <a:pt x="0" y="2810510"/>
                  </a:cubicBezTo>
                  <a:cubicBezTo>
                    <a:pt x="1270" y="1258570"/>
                    <a:pt x="1258570" y="0"/>
                    <a:pt x="281051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3131">
                    <a:alpha val="100000"/>
                  </a:srgbClr>
                </a:gs>
                <a:gs pos="100000">
                  <a:srgbClr val="FF914D">
                    <a:alpha val="100000"/>
                  </a:srgbClr>
                </a:gs>
              </a:gsLst>
              <a:lin ang="2700000"/>
            </a:gradFill>
            <a:ln w="12700">
              <a:solidFill>
                <a:srgbClr val="000000"/>
              </a:solidFill>
            </a:ln>
          </p:spPr>
        </p:sp>
      </p:grpSp>
      <p:grpSp>
        <p:nvGrpSpPr>
          <p:cNvPr id="15" name="Group 15"/>
          <p:cNvGrpSpPr/>
          <p:nvPr/>
        </p:nvGrpSpPr>
        <p:grpSpPr>
          <a:xfrm>
            <a:off x="8041621" y="5933829"/>
            <a:ext cx="10246379" cy="2791675"/>
            <a:chOff x="0" y="0"/>
            <a:chExt cx="4142709" cy="1128701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4142709" cy="1128701"/>
            </a:xfrm>
            <a:custGeom>
              <a:avLst/>
              <a:gdLst/>
              <a:ahLst/>
              <a:cxnLst/>
              <a:rect l="l" t="t" r="r" b="b"/>
              <a:pathLst>
                <a:path w="4142709" h="1128701">
                  <a:moveTo>
                    <a:pt x="0" y="0"/>
                  </a:moveTo>
                  <a:lnTo>
                    <a:pt x="4142709" y="0"/>
                  </a:lnTo>
                  <a:lnTo>
                    <a:pt x="4142709" y="1128701"/>
                  </a:lnTo>
                  <a:lnTo>
                    <a:pt x="0" y="1128701"/>
                  </a:lnTo>
                  <a:close/>
                </a:path>
              </a:pathLst>
            </a:custGeom>
            <a:blipFill>
              <a:blip r:embed="rId2"/>
              <a:stretch>
                <a:fillRect t="-72497" b="-72497"/>
              </a:stretch>
            </a:blipFill>
          </p:spPr>
        </p:sp>
      </p:grpSp>
      <p:sp>
        <p:nvSpPr>
          <p:cNvPr id="17" name="Freeform 17"/>
          <p:cNvSpPr/>
          <p:nvPr/>
        </p:nvSpPr>
        <p:spPr>
          <a:xfrm>
            <a:off x="1985501" y="3711805"/>
            <a:ext cx="1144713" cy="1179011"/>
          </a:xfrm>
          <a:custGeom>
            <a:avLst/>
            <a:gdLst/>
            <a:ahLst/>
            <a:cxnLst/>
            <a:rect l="l" t="t" r="r" b="b"/>
            <a:pathLst>
              <a:path w="1144713" h="1179011">
                <a:moveTo>
                  <a:pt x="0" y="0"/>
                </a:moveTo>
                <a:lnTo>
                  <a:pt x="1144713" y="0"/>
                </a:lnTo>
                <a:lnTo>
                  <a:pt x="1144713" y="1179011"/>
                </a:lnTo>
                <a:lnTo>
                  <a:pt x="0" y="117901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5083504" y="3639983"/>
            <a:ext cx="1065338" cy="1322654"/>
          </a:xfrm>
          <a:custGeom>
            <a:avLst/>
            <a:gdLst/>
            <a:ahLst/>
            <a:cxnLst/>
            <a:rect l="l" t="t" r="r" b="b"/>
            <a:pathLst>
              <a:path w="1065338" h="1322654">
                <a:moveTo>
                  <a:pt x="0" y="0"/>
                </a:moveTo>
                <a:lnTo>
                  <a:pt x="1065338" y="0"/>
                </a:lnTo>
                <a:lnTo>
                  <a:pt x="1065338" y="1322654"/>
                </a:lnTo>
                <a:lnTo>
                  <a:pt x="0" y="132265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1918890" y="6682431"/>
            <a:ext cx="1354388" cy="1354388"/>
          </a:xfrm>
          <a:custGeom>
            <a:avLst/>
            <a:gdLst/>
            <a:ahLst/>
            <a:cxnLst/>
            <a:rect l="l" t="t" r="r" b="b"/>
            <a:pathLst>
              <a:path w="1354388" h="1354388">
                <a:moveTo>
                  <a:pt x="0" y="0"/>
                </a:moveTo>
                <a:lnTo>
                  <a:pt x="1354388" y="0"/>
                </a:lnTo>
                <a:lnTo>
                  <a:pt x="1354388" y="1354388"/>
                </a:lnTo>
                <a:lnTo>
                  <a:pt x="0" y="135438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4974644" y="6674500"/>
            <a:ext cx="1283057" cy="1362319"/>
          </a:xfrm>
          <a:custGeom>
            <a:avLst/>
            <a:gdLst/>
            <a:ahLst/>
            <a:cxnLst/>
            <a:rect l="l" t="t" r="r" b="b"/>
            <a:pathLst>
              <a:path w="1283057" h="1362319">
                <a:moveTo>
                  <a:pt x="0" y="0"/>
                </a:moveTo>
                <a:lnTo>
                  <a:pt x="1283057" y="0"/>
                </a:lnTo>
                <a:lnTo>
                  <a:pt x="1283057" y="1362319"/>
                </a:lnTo>
                <a:lnTo>
                  <a:pt x="0" y="136231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1" name="TextBox 21"/>
          <p:cNvSpPr txBox="1"/>
          <p:nvPr/>
        </p:nvSpPr>
        <p:spPr>
          <a:xfrm>
            <a:off x="8928814" y="2673228"/>
            <a:ext cx="6490362" cy="11853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99"/>
              </a:lnSpc>
            </a:pPr>
            <a:r>
              <a:rPr lang="en-US" sz="9999" b="1" dirty="0">
                <a:solidFill>
                  <a:schemeClr val="tx1">
                    <a:lumMod val="95000"/>
                    <a:lumOff val="5000"/>
                  </a:schemeClr>
                </a:solidFill>
                <a:latin typeface="Heading Now 31-38 Bold"/>
                <a:ea typeface="Heading Now 31-38 Bold"/>
                <a:cs typeface="Heading Now 31-38 Bold"/>
                <a:sym typeface="Heading Now 31-38 Bold"/>
              </a:rPr>
              <a:t>DATA ANALYSIS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7333722" y="3622523"/>
            <a:ext cx="8115300" cy="15310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1800" u="none" strike="noStrike" spc="-98" dirty="0">
                <a:solidFill>
                  <a:schemeClr val="tx1">
                    <a:lumMod val="95000"/>
                    <a:lumOff val="5000"/>
                  </a:schemeClr>
                </a:solidFill>
                <a:latin typeface="High Tower Text" panose="02040502050506030303" pitchFamily="18" charset="0"/>
                <a:ea typeface="Open Sauce"/>
                <a:cs typeface="Open Sauce"/>
                <a:sym typeface="Open Sauce"/>
              </a:rPr>
              <a:t>T</a:t>
            </a:r>
            <a:r>
              <a:rPr lang="en-US" sz="1800" dirty="0">
                <a:solidFill>
                  <a:srgbClr val="000000"/>
                </a:solidFill>
                <a:latin typeface="High Tower Text" panose="02040502050506030303" pitchFamily="18" charset="0"/>
                <a:ea typeface="Poppins"/>
                <a:cs typeface="Poppins"/>
                <a:sym typeface="Poppins"/>
              </a:rPr>
              <a:t>urning Cars data into meaningful insights</a:t>
            </a:r>
          </a:p>
          <a:p>
            <a:pPr algn="ctr">
              <a:lnSpc>
                <a:spcPts val="4900"/>
              </a:lnSpc>
            </a:pPr>
            <a:endParaRPr lang="en-US" sz="1800" dirty="0">
              <a:solidFill>
                <a:srgbClr val="000000"/>
              </a:solidFill>
              <a:latin typeface="High Tower Text" panose="02040502050506030303" pitchFamily="18" charset="0"/>
              <a:ea typeface="Poppins"/>
              <a:cs typeface="Poppins"/>
              <a:sym typeface="Poppins"/>
            </a:endParaRPr>
          </a:p>
          <a:p>
            <a:pPr algn="just">
              <a:lnSpc>
                <a:spcPts val="2322"/>
              </a:lnSpc>
              <a:spcBef>
                <a:spcPct val="0"/>
              </a:spcBef>
            </a:pPr>
            <a:endParaRPr lang="en-US" sz="1800" u="none" strike="noStrike" spc="-98" dirty="0">
              <a:solidFill>
                <a:schemeClr val="tx1">
                  <a:lumMod val="95000"/>
                  <a:lumOff val="5000"/>
                </a:schemeClr>
              </a:solidFill>
              <a:latin typeface="High Tower Text" panose="02040502050506030303" pitchFamily="18" charset="0"/>
              <a:ea typeface="Open Sauce"/>
              <a:cs typeface="Open Sauce"/>
              <a:sym typeface="Open Sauce"/>
            </a:endParaRPr>
          </a:p>
        </p:txBody>
      </p:sp>
      <p:sp>
        <p:nvSpPr>
          <p:cNvPr id="28" name="Freeform 28"/>
          <p:cNvSpPr/>
          <p:nvPr/>
        </p:nvSpPr>
        <p:spPr>
          <a:xfrm>
            <a:off x="15395624" y="1749782"/>
            <a:ext cx="4476030" cy="1516108"/>
          </a:xfrm>
          <a:custGeom>
            <a:avLst/>
            <a:gdLst/>
            <a:ahLst/>
            <a:cxnLst/>
            <a:rect l="l" t="t" r="r" b="b"/>
            <a:pathLst>
              <a:path w="4476030" h="1516108">
                <a:moveTo>
                  <a:pt x="0" y="0"/>
                </a:moveTo>
                <a:lnTo>
                  <a:pt x="4476030" y="0"/>
                </a:lnTo>
                <a:lnTo>
                  <a:pt x="4476030" y="1516108"/>
                </a:lnTo>
                <a:lnTo>
                  <a:pt x="0" y="151610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181A443C-D311-4F54-8B63-C4267C82945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5569349" y="9487759"/>
            <a:ext cx="2524255" cy="53184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9753600" h="7315200">
                <a:moveTo>
                  <a:pt x="0" y="0"/>
                </a:moveTo>
                <a:lnTo>
                  <a:pt x="9753600" y="0"/>
                </a:lnTo>
                <a:lnTo>
                  <a:pt x="9753600" y="7315200"/>
                </a:lnTo>
                <a:lnTo>
                  <a:pt x="0" y="7315200"/>
                </a:lnTo>
                <a:lnTo>
                  <a:pt x="0" y="0"/>
                </a:lnTo>
                <a:close/>
              </a:path>
            </a:pathLst>
          </a:custGeom>
          <a:noFill/>
        </p:spPr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88388AA8-40D0-4D4B-981B-D5A57CCD17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63746" y="9691559"/>
            <a:ext cx="2524255" cy="531840"/>
          </a:xfrm>
          <a:prstGeom prst="rect">
            <a:avLst/>
          </a:prstGeom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E045013F-438A-411E-9990-0CCAEA5ADAE0}"/>
              </a:ext>
            </a:extLst>
          </p:cNvPr>
          <p:cNvSpPr/>
          <p:nvPr/>
        </p:nvSpPr>
        <p:spPr>
          <a:xfrm>
            <a:off x="990600" y="419100"/>
            <a:ext cx="15697200" cy="1377384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6ACFD40-3690-4033-80A2-4D8791E20180}"/>
              </a:ext>
            </a:extLst>
          </p:cNvPr>
          <p:cNvSpPr txBox="1"/>
          <p:nvPr/>
        </p:nvSpPr>
        <p:spPr>
          <a:xfrm>
            <a:off x="1338262" y="590556"/>
            <a:ext cx="1500187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dirty="0">
                <a:solidFill>
                  <a:schemeClr val="bg1"/>
                </a:solidFill>
              </a:rPr>
              <a:t>Histogram on Actual Price and Emi price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E390609-05C5-4AF0-BD68-622ADEAB0C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4244" y="1927044"/>
            <a:ext cx="6989756" cy="441719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EC077349-AC29-4C39-895B-E52A8914A2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6212" y="1967940"/>
            <a:ext cx="7236388" cy="4323643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643816B2-8241-405A-91A2-59631F7066DA}"/>
              </a:ext>
            </a:extLst>
          </p:cNvPr>
          <p:cNvSpPr txBox="1"/>
          <p:nvPr/>
        </p:nvSpPr>
        <p:spPr>
          <a:xfrm>
            <a:off x="8553342" y="6239524"/>
            <a:ext cx="3886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Insight:</a:t>
            </a:r>
            <a:endParaRPr lang="en-IN" sz="28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3FE6899C-9AB7-4920-B68F-1E065452DB54}"/>
              </a:ext>
            </a:extLst>
          </p:cNvPr>
          <p:cNvSpPr/>
          <p:nvPr/>
        </p:nvSpPr>
        <p:spPr>
          <a:xfrm>
            <a:off x="424541" y="6547466"/>
            <a:ext cx="8382001" cy="3320433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B397D07-14D6-42E1-B70E-91362A97757A}"/>
              </a:ext>
            </a:extLst>
          </p:cNvPr>
          <p:cNvSpPr txBox="1"/>
          <p:nvPr/>
        </p:nvSpPr>
        <p:spPr>
          <a:xfrm>
            <a:off x="762000" y="6678026"/>
            <a:ext cx="73152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/>
              <a:t>The histogram shows that most car prices are concentrated at the lower end, with a sharp peak below ₹10 lakh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As price increases, the number of cars drastically decreases, indicating fewer high-priced listings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The distribution is right-skewed, meaning most cars are affordable while only a few are luxury or premium models.</a:t>
            </a:r>
            <a:endParaRPr lang="en-IN" sz="2400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AB21284-B9B3-D765-ECA7-AC38CEF0A575}"/>
              </a:ext>
            </a:extLst>
          </p:cNvPr>
          <p:cNvSpPr/>
          <p:nvPr/>
        </p:nvSpPr>
        <p:spPr>
          <a:xfrm>
            <a:off x="9677399" y="6419821"/>
            <a:ext cx="8382001" cy="3320433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593684-62C3-FE24-20D0-A303203CA6B1}"/>
              </a:ext>
            </a:extLst>
          </p:cNvPr>
          <p:cNvSpPr txBox="1"/>
          <p:nvPr/>
        </p:nvSpPr>
        <p:spPr>
          <a:xfrm>
            <a:off x="10210800" y="6592938"/>
            <a:ext cx="73152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/>
              <a:t>The histogram shows that most cars have EMI prices below ₹25,000, indicating affordability for the majority of listings.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A sharp decline is seen as EMI values increase, with very few cars having high EMI amounts.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The right-skewed pattern reflects that premium or luxury cars with higher EMIs are much less common in the dataset.</a:t>
            </a:r>
            <a:endParaRPr lang="en-IN" sz="2400" b="1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11860281" y="2616282"/>
            <a:ext cx="5889625" cy="6001643"/>
          </a:xfrm>
          <a:custGeom>
            <a:avLst/>
            <a:gdLst/>
            <a:ahLst/>
            <a:cxnLst/>
            <a:rect l="l" t="t" r="r" b="b"/>
            <a:pathLst>
              <a:path w="5889625" h="1973579">
                <a:moveTo>
                  <a:pt x="5403700" y="1973288"/>
                </a:moveTo>
                <a:lnTo>
                  <a:pt x="485775" y="1973288"/>
                </a:lnTo>
                <a:lnTo>
                  <a:pt x="437762" y="1970911"/>
                </a:lnTo>
                <a:lnTo>
                  <a:pt x="390562" y="1963868"/>
                </a:lnTo>
                <a:lnTo>
                  <a:pt x="344494" y="1952291"/>
                </a:lnTo>
                <a:lnTo>
                  <a:pt x="299877" y="1936311"/>
                </a:lnTo>
                <a:lnTo>
                  <a:pt x="257028" y="1916061"/>
                </a:lnTo>
                <a:lnTo>
                  <a:pt x="216266" y="1891672"/>
                </a:lnTo>
                <a:lnTo>
                  <a:pt x="177911" y="1863277"/>
                </a:lnTo>
                <a:lnTo>
                  <a:pt x="142280" y="1831008"/>
                </a:lnTo>
                <a:lnTo>
                  <a:pt x="110011" y="1795377"/>
                </a:lnTo>
                <a:lnTo>
                  <a:pt x="81616" y="1757021"/>
                </a:lnTo>
                <a:lnTo>
                  <a:pt x="57227" y="1716260"/>
                </a:lnTo>
                <a:lnTo>
                  <a:pt x="36977" y="1673411"/>
                </a:lnTo>
                <a:lnTo>
                  <a:pt x="20997" y="1628793"/>
                </a:lnTo>
                <a:lnTo>
                  <a:pt x="9420" y="1582726"/>
                </a:lnTo>
                <a:lnTo>
                  <a:pt x="2377" y="1535526"/>
                </a:lnTo>
                <a:lnTo>
                  <a:pt x="0" y="1487513"/>
                </a:lnTo>
                <a:lnTo>
                  <a:pt x="0" y="485775"/>
                </a:lnTo>
                <a:lnTo>
                  <a:pt x="2377" y="437762"/>
                </a:lnTo>
                <a:lnTo>
                  <a:pt x="9420" y="390562"/>
                </a:lnTo>
                <a:lnTo>
                  <a:pt x="20997" y="344494"/>
                </a:lnTo>
                <a:lnTo>
                  <a:pt x="36977" y="299876"/>
                </a:lnTo>
                <a:lnTo>
                  <a:pt x="57227" y="257028"/>
                </a:lnTo>
                <a:lnTo>
                  <a:pt x="81616" y="216266"/>
                </a:lnTo>
                <a:lnTo>
                  <a:pt x="110011" y="177911"/>
                </a:lnTo>
                <a:lnTo>
                  <a:pt x="142280" y="142280"/>
                </a:lnTo>
                <a:lnTo>
                  <a:pt x="177911" y="110010"/>
                </a:lnTo>
                <a:lnTo>
                  <a:pt x="216266" y="81615"/>
                </a:lnTo>
                <a:lnTo>
                  <a:pt x="257028" y="57227"/>
                </a:lnTo>
                <a:lnTo>
                  <a:pt x="299877" y="36977"/>
                </a:lnTo>
                <a:lnTo>
                  <a:pt x="344494" y="20997"/>
                </a:lnTo>
                <a:lnTo>
                  <a:pt x="390562" y="9420"/>
                </a:lnTo>
                <a:lnTo>
                  <a:pt x="437762" y="2377"/>
                </a:lnTo>
                <a:lnTo>
                  <a:pt x="485775" y="0"/>
                </a:lnTo>
                <a:lnTo>
                  <a:pt x="5403700" y="0"/>
                </a:lnTo>
                <a:lnTo>
                  <a:pt x="5451713" y="2377"/>
                </a:lnTo>
                <a:lnTo>
                  <a:pt x="5498913" y="9420"/>
                </a:lnTo>
                <a:lnTo>
                  <a:pt x="5544981" y="20997"/>
                </a:lnTo>
                <a:lnTo>
                  <a:pt x="5589599" y="36977"/>
                </a:lnTo>
                <a:lnTo>
                  <a:pt x="5632448" y="57227"/>
                </a:lnTo>
                <a:lnTo>
                  <a:pt x="5673209" y="81615"/>
                </a:lnTo>
                <a:lnTo>
                  <a:pt x="5711564" y="110010"/>
                </a:lnTo>
                <a:lnTo>
                  <a:pt x="5747196" y="142280"/>
                </a:lnTo>
                <a:lnTo>
                  <a:pt x="5779465" y="177911"/>
                </a:lnTo>
                <a:lnTo>
                  <a:pt x="5807859" y="216266"/>
                </a:lnTo>
                <a:lnTo>
                  <a:pt x="5832248" y="257028"/>
                </a:lnTo>
                <a:lnTo>
                  <a:pt x="5852498" y="299876"/>
                </a:lnTo>
                <a:lnTo>
                  <a:pt x="5868477" y="344494"/>
                </a:lnTo>
                <a:lnTo>
                  <a:pt x="5880055" y="390562"/>
                </a:lnTo>
                <a:lnTo>
                  <a:pt x="5887098" y="437762"/>
                </a:lnTo>
                <a:lnTo>
                  <a:pt x="5889033" y="476831"/>
                </a:lnTo>
                <a:lnTo>
                  <a:pt x="5889033" y="1496456"/>
                </a:lnTo>
                <a:lnTo>
                  <a:pt x="5887098" y="1535526"/>
                </a:lnTo>
                <a:lnTo>
                  <a:pt x="5880055" y="1582726"/>
                </a:lnTo>
                <a:lnTo>
                  <a:pt x="5868477" y="1628793"/>
                </a:lnTo>
                <a:lnTo>
                  <a:pt x="5852498" y="1673411"/>
                </a:lnTo>
                <a:lnTo>
                  <a:pt x="5832248" y="1716260"/>
                </a:lnTo>
                <a:lnTo>
                  <a:pt x="5807859" y="1757021"/>
                </a:lnTo>
                <a:lnTo>
                  <a:pt x="5779465" y="1795377"/>
                </a:lnTo>
                <a:lnTo>
                  <a:pt x="5747196" y="1831008"/>
                </a:lnTo>
                <a:lnTo>
                  <a:pt x="5711564" y="1863277"/>
                </a:lnTo>
                <a:lnTo>
                  <a:pt x="5673209" y="1891672"/>
                </a:lnTo>
                <a:lnTo>
                  <a:pt x="5632448" y="1916061"/>
                </a:lnTo>
                <a:lnTo>
                  <a:pt x="5589599" y="1936311"/>
                </a:lnTo>
                <a:lnTo>
                  <a:pt x="5544981" y="1952291"/>
                </a:lnTo>
                <a:lnTo>
                  <a:pt x="5498913" y="1963868"/>
                </a:lnTo>
                <a:lnTo>
                  <a:pt x="5451713" y="1970911"/>
                </a:lnTo>
                <a:lnTo>
                  <a:pt x="5403700" y="1973288"/>
                </a:lnTo>
                <a:close/>
              </a:path>
            </a:pathLst>
          </a:custGeom>
          <a:gradFill>
            <a:gsLst>
              <a:gs pos="0">
                <a:schemeClr val="accent6">
                  <a:tint val="50000"/>
                  <a:satMod val="300000"/>
                </a:schemeClr>
              </a:gs>
              <a:gs pos="35000">
                <a:schemeClr val="accent6">
                  <a:tint val="37000"/>
                  <a:satMod val="300000"/>
                </a:schemeClr>
              </a:gs>
              <a:gs pos="100000">
                <a:schemeClr val="accent6">
                  <a:tint val="15000"/>
                  <a:satMod val="350000"/>
                </a:schemeClr>
              </a:gs>
            </a:gsLst>
            <a:lin ang="16200000" scaled="1"/>
          </a:gra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0" name="object 10"/>
          <p:cNvSpPr txBox="1"/>
          <p:nvPr/>
        </p:nvSpPr>
        <p:spPr>
          <a:xfrm>
            <a:off x="12079039" y="1843635"/>
            <a:ext cx="5452110" cy="772647"/>
          </a:xfrm>
          <a:prstGeom prst="rect">
            <a:avLst/>
          </a:prstGeom>
        </p:spPr>
        <p:txBody>
          <a:bodyPr vert="horz" wrap="square" lIns="0" tIns="262255" rIns="0" bIns="0" rtlCol="0">
            <a:spAutoFit/>
          </a:bodyPr>
          <a:lstStyle/>
          <a:p>
            <a:pPr marL="12700">
              <a:spcBef>
                <a:spcPts val="2065"/>
              </a:spcBef>
            </a:pPr>
            <a:r>
              <a:rPr sz="3300" spc="-85" dirty="0">
                <a:solidFill>
                  <a:schemeClr val="accent6">
                    <a:lumMod val="75000"/>
                  </a:schemeClr>
                </a:solidFill>
                <a:latin typeface="Arial Black"/>
                <a:cs typeface="Arial Black"/>
              </a:rPr>
              <a:t>Insight:</a:t>
            </a:r>
            <a:endParaRPr sz="3300" dirty="0">
              <a:solidFill>
                <a:schemeClr val="accent6">
                  <a:lumMod val="75000"/>
                </a:schemeClr>
              </a:solidFill>
              <a:latin typeface="Arial Black"/>
              <a:cs typeface="Arial Black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A0FF8D6-F525-4684-BE00-1F791BEC5138}"/>
              </a:ext>
            </a:extLst>
          </p:cNvPr>
          <p:cNvSpPr txBox="1"/>
          <p:nvPr/>
        </p:nvSpPr>
        <p:spPr>
          <a:xfrm>
            <a:off x="12168323" y="2743203"/>
            <a:ext cx="5581583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/>
              <a:t>The scatter plot shows that car price generally decreases as the kilometers driven increase, indicating depreciation with higher usage.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Most cars are concentrated between 10,000 km and 20,000 km, suggesting the dataset mainly contains moderately used vehicles.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A few outliers exist with very high prices despite large mileage, possibly representing luxury or premium models.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The log scale on the x-axis effectively spreads the data, revealing that low-driven cars tend to have higher prices overall</a:t>
            </a:r>
            <a:endParaRPr lang="en-IN" sz="2400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53EBE7E-F52E-4EAF-A07A-74DBAC87CB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69349" y="9487759"/>
            <a:ext cx="2524255" cy="531840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AD2E7807-21DC-4404-8006-58386566869C}"/>
              </a:ext>
            </a:extLst>
          </p:cNvPr>
          <p:cNvSpPr/>
          <p:nvPr/>
        </p:nvSpPr>
        <p:spPr>
          <a:xfrm>
            <a:off x="1905000" y="342900"/>
            <a:ext cx="15536864" cy="1538529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36D21E-38DD-454D-A451-B5918BCFC0C1}"/>
              </a:ext>
            </a:extLst>
          </p:cNvPr>
          <p:cNvSpPr txBox="1"/>
          <p:nvPr/>
        </p:nvSpPr>
        <p:spPr>
          <a:xfrm>
            <a:off x="2971800" y="647700"/>
            <a:ext cx="13411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800" dirty="0">
                <a:solidFill>
                  <a:schemeClr val="bg1"/>
                </a:solidFill>
                <a:latin typeface="Arial Black" panose="020B0A04020102020204" pitchFamily="34" charset="0"/>
              </a:rPr>
              <a:t>SCATTERPLOT : </a:t>
            </a:r>
            <a:r>
              <a:rPr lang="en-IN" dirty="0">
                <a:solidFill>
                  <a:schemeClr val="bg1"/>
                </a:solidFill>
                <a:latin typeface="Arial Black" panose="020B0A04020102020204" pitchFamily="34" charset="0"/>
              </a:rPr>
              <a:t>Car Price VS KM Driven</a:t>
            </a:r>
            <a:endParaRPr lang="en-IN" sz="1800" dirty="0">
              <a:solidFill>
                <a:schemeClr val="bg1"/>
              </a:solidFill>
              <a:latin typeface="Arial Black" panose="020B0A04020102020204" pitchFamily="34" charset="0"/>
            </a:endParaRPr>
          </a:p>
          <a:p>
            <a:pPr algn="ctr"/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A053E97-DD20-4088-90FE-C406E377C0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3041" y="6734527"/>
            <a:ext cx="4274479" cy="427447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5091730-7112-276D-31C9-4C342D6750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7778" y="2022552"/>
            <a:ext cx="8555654" cy="6672922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11860281" y="2616283"/>
            <a:ext cx="5889625" cy="5499017"/>
          </a:xfrm>
          <a:custGeom>
            <a:avLst/>
            <a:gdLst/>
            <a:ahLst/>
            <a:cxnLst/>
            <a:rect l="l" t="t" r="r" b="b"/>
            <a:pathLst>
              <a:path w="5889625" h="1973579">
                <a:moveTo>
                  <a:pt x="5403700" y="1973288"/>
                </a:moveTo>
                <a:lnTo>
                  <a:pt x="485775" y="1973288"/>
                </a:lnTo>
                <a:lnTo>
                  <a:pt x="437762" y="1970911"/>
                </a:lnTo>
                <a:lnTo>
                  <a:pt x="390562" y="1963868"/>
                </a:lnTo>
                <a:lnTo>
                  <a:pt x="344494" y="1952291"/>
                </a:lnTo>
                <a:lnTo>
                  <a:pt x="299877" y="1936311"/>
                </a:lnTo>
                <a:lnTo>
                  <a:pt x="257028" y="1916061"/>
                </a:lnTo>
                <a:lnTo>
                  <a:pt x="216266" y="1891672"/>
                </a:lnTo>
                <a:lnTo>
                  <a:pt x="177911" y="1863277"/>
                </a:lnTo>
                <a:lnTo>
                  <a:pt x="142280" y="1831008"/>
                </a:lnTo>
                <a:lnTo>
                  <a:pt x="110011" y="1795377"/>
                </a:lnTo>
                <a:lnTo>
                  <a:pt x="81616" y="1757021"/>
                </a:lnTo>
                <a:lnTo>
                  <a:pt x="57227" y="1716260"/>
                </a:lnTo>
                <a:lnTo>
                  <a:pt x="36977" y="1673411"/>
                </a:lnTo>
                <a:lnTo>
                  <a:pt x="20997" y="1628793"/>
                </a:lnTo>
                <a:lnTo>
                  <a:pt x="9420" y="1582726"/>
                </a:lnTo>
                <a:lnTo>
                  <a:pt x="2377" y="1535526"/>
                </a:lnTo>
                <a:lnTo>
                  <a:pt x="0" y="1487513"/>
                </a:lnTo>
                <a:lnTo>
                  <a:pt x="0" y="485775"/>
                </a:lnTo>
                <a:lnTo>
                  <a:pt x="2377" y="437762"/>
                </a:lnTo>
                <a:lnTo>
                  <a:pt x="9420" y="390562"/>
                </a:lnTo>
                <a:lnTo>
                  <a:pt x="20997" y="344494"/>
                </a:lnTo>
                <a:lnTo>
                  <a:pt x="36977" y="299876"/>
                </a:lnTo>
                <a:lnTo>
                  <a:pt x="57227" y="257028"/>
                </a:lnTo>
                <a:lnTo>
                  <a:pt x="81616" y="216266"/>
                </a:lnTo>
                <a:lnTo>
                  <a:pt x="110011" y="177911"/>
                </a:lnTo>
                <a:lnTo>
                  <a:pt x="142280" y="142280"/>
                </a:lnTo>
                <a:lnTo>
                  <a:pt x="177911" y="110010"/>
                </a:lnTo>
                <a:lnTo>
                  <a:pt x="216266" y="81615"/>
                </a:lnTo>
                <a:lnTo>
                  <a:pt x="257028" y="57227"/>
                </a:lnTo>
                <a:lnTo>
                  <a:pt x="299877" y="36977"/>
                </a:lnTo>
                <a:lnTo>
                  <a:pt x="344494" y="20997"/>
                </a:lnTo>
                <a:lnTo>
                  <a:pt x="390562" y="9420"/>
                </a:lnTo>
                <a:lnTo>
                  <a:pt x="437762" y="2377"/>
                </a:lnTo>
                <a:lnTo>
                  <a:pt x="485775" y="0"/>
                </a:lnTo>
                <a:lnTo>
                  <a:pt x="5403700" y="0"/>
                </a:lnTo>
                <a:lnTo>
                  <a:pt x="5451713" y="2377"/>
                </a:lnTo>
                <a:lnTo>
                  <a:pt x="5498913" y="9420"/>
                </a:lnTo>
                <a:lnTo>
                  <a:pt x="5544981" y="20997"/>
                </a:lnTo>
                <a:lnTo>
                  <a:pt x="5589599" y="36977"/>
                </a:lnTo>
                <a:lnTo>
                  <a:pt x="5632448" y="57227"/>
                </a:lnTo>
                <a:lnTo>
                  <a:pt x="5673209" y="81615"/>
                </a:lnTo>
                <a:lnTo>
                  <a:pt x="5711564" y="110010"/>
                </a:lnTo>
                <a:lnTo>
                  <a:pt x="5747196" y="142280"/>
                </a:lnTo>
                <a:lnTo>
                  <a:pt x="5779465" y="177911"/>
                </a:lnTo>
                <a:lnTo>
                  <a:pt x="5807859" y="216266"/>
                </a:lnTo>
                <a:lnTo>
                  <a:pt x="5832248" y="257028"/>
                </a:lnTo>
                <a:lnTo>
                  <a:pt x="5852498" y="299876"/>
                </a:lnTo>
                <a:lnTo>
                  <a:pt x="5868477" y="344494"/>
                </a:lnTo>
                <a:lnTo>
                  <a:pt x="5880055" y="390562"/>
                </a:lnTo>
                <a:lnTo>
                  <a:pt x="5887098" y="437762"/>
                </a:lnTo>
                <a:lnTo>
                  <a:pt x="5889033" y="476831"/>
                </a:lnTo>
                <a:lnTo>
                  <a:pt x="5889033" y="1496456"/>
                </a:lnTo>
                <a:lnTo>
                  <a:pt x="5887098" y="1535526"/>
                </a:lnTo>
                <a:lnTo>
                  <a:pt x="5880055" y="1582726"/>
                </a:lnTo>
                <a:lnTo>
                  <a:pt x="5868477" y="1628793"/>
                </a:lnTo>
                <a:lnTo>
                  <a:pt x="5852498" y="1673411"/>
                </a:lnTo>
                <a:lnTo>
                  <a:pt x="5832248" y="1716260"/>
                </a:lnTo>
                <a:lnTo>
                  <a:pt x="5807859" y="1757021"/>
                </a:lnTo>
                <a:lnTo>
                  <a:pt x="5779465" y="1795377"/>
                </a:lnTo>
                <a:lnTo>
                  <a:pt x="5747196" y="1831008"/>
                </a:lnTo>
                <a:lnTo>
                  <a:pt x="5711564" y="1863277"/>
                </a:lnTo>
                <a:lnTo>
                  <a:pt x="5673209" y="1891672"/>
                </a:lnTo>
                <a:lnTo>
                  <a:pt x="5632448" y="1916061"/>
                </a:lnTo>
                <a:lnTo>
                  <a:pt x="5589599" y="1936311"/>
                </a:lnTo>
                <a:lnTo>
                  <a:pt x="5544981" y="1952291"/>
                </a:lnTo>
                <a:lnTo>
                  <a:pt x="5498913" y="1963868"/>
                </a:lnTo>
                <a:lnTo>
                  <a:pt x="5451713" y="1970911"/>
                </a:lnTo>
                <a:lnTo>
                  <a:pt x="5403700" y="1973288"/>
                </a:lnTo>
                <a:close/>
              </a:path>
            </a:pathLst>
          </a:custGeom>
          <a:gradFill>
            <a:gsLst>
              <a:gs pos="0">
                <a:schemeClr val="accent6">
                  <a:tint val="50000"/>
                  <a:satMod val="300000"/>
                </a:schemeClr>
              </a:gs>
              <a:gs pos="35000">
                <a:schemeClr val="accent6">
                  <a:tint val="37000"/>
                  <a:satMod val="300000"/>
                </a:schemeClr>
              </a:gs>
              <a:gs pos="100000">
                <a:schemeClr val="accent6">
                  <a:tint val="15000"/>
                  <a:satMod val="350000"/>
                </a:schemeClr>
              </a:gs>
            </a:gsLst>
            <a:lin ang="16200000" scaled="1"/>
          </a:gra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0" name="object 10"/>
          <p:cNvSpPr txBox="1"/>
          <p:nvPr/>
        </p:nvSpPr>
        <p:spPr>
          <a:xfrm>
            <a:off x="12079039" y="1843635"/>
            <a:ext cx="5452110" cy="772647"/>
          </a:xfrm>
          <a:prstGeom prst="rect">
            <a:avLst/>
          </a:prstGeom>
        </p:spPr>
        <p:txBody>
          <a:bodyPr vert="horz" wrap="square" lIns="0" tIns="262255" rIns="0" bIns="0" rtlCol="0">
            <a:spAutoFit/>
          </a:bodyPr>
          <a:lstStyle/>
          <a:p>
            <a:pPr marL="12700">
              <a:spcBef>
                <a:spcPts val="2065"/>
              </a:spcBef>
            </a:pPr>
            <a:r>
              <a:rPr sz="3300" spc="-85" dirty="0">
                <a:solidFill>
                  <a:schemeClr val="accent6">
                    <a:lumMod val="75000"/>
                  </a:schemeClr>
                </a:solidFill>
                <a:latin typeface="Arial Black"/>
                <a:cs typeface="Arial Black"/>
              </a:rPr>
              <a:t>Insight:</a:t>
            </a:r>
            <a:endParaRPr sz="3300" dirty="0">
              <a:solidFill>
                <a:schemeClr val="accent6">
                  <a:lumMod val="75000"/>
                </a:schemeClr>
              </a:solidFill>
              <a:latin typeface="Arial Black"/>
              <a:cs typeface="Arial Black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A0FF8D6-F525-4684-BE00-1F791BEC5138}"/>
              </a:ext>
            </a:extLst>
          </p:cNvPr>
          <p:cNvSpPr txBox="1"/>
          <p:nvPr/>
        </p:nvSpPr>
        <p:spPr>
          <a:xfrm>
            <a:off x="12168323" y="2743203"/>
            <a:ext cx="527354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/>
              <a:t>1.The scatter plot indicates a </a:t>
            </a:r>
            <a:r>
              <a:rPr lang="en-US" sz="2400" b="1" dirty="0"/>
              <a:t>positive relationship</a:t>
            </a:r>
            <a:r>
              <a:rPr lang="en-US" sz="2400" dirty="0"/>
              <a:t> between EMI price and car price — as the </a:t>
            </a:r>
            <a:r>
              <a:rPr lang="en-US" sz="2400" b="1" dirty="0"/>
              <a:t>EMI amount increases</a:t>
            </a:r>
            <a:r>
              <a:rPr lang="en-US" sz="2400" dirty="0"/>
              <a:t>, the </a:t>
            </a:r>
            <a:r>
              <a:rPr lang="en-US" sz="2400" b="1" dirty="0"/>
              <a:t>car price also tends to increase</a:t>
            </a:r>
            <a:r>
              <a:rPr lang="en-US" sz="2400" dirty="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2.Most data points are concentrated at </a:t>
            </a:r>
            <a:r>
              <a:rPr lang="en-US" sz="2400" b="1" dirty="0"/>
              <a:t>lower EMI values</a:t>
            </a:r>
            <a:r>
              <a:rPr lang="en-US" sz="2400" dirty="0"/>
              <a:t>, suggesting that the majority of cars have </a:t>
            </a:r>
            <a:r>
              <a:rPr lang="en-US" sz="2400" b="1" dirty="0"/>
              <a:t>affordable EMI ranges</a:t>
            </a:r>
            <a:r>
              <a:rPr lang="en-US" sz="2400" dirty="0"/>
              <a:t> and moderate prices.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3.A few </a:t>
            </a:r>
            <a:r>
              <a:rPr lang="en-US" sz="2400" b="1" dirty="0"/>
              <a:t>outliers</a:t>
            </a:r>
            <a:r>
              <a:rPr lang="en-US" sz="2400" dirty="0"/>
              <a:t> with very high EMI and price values likely represent </a:t>
            </a:r>
            <a:r>
              <a:rPr lang="en-US" sz="2400" b="1" dirty="0"/>
              <a:t>premium or luxury cars</a:t>
            </a:r>
            <a:r>
              <a:rPr lang="en-US" sz="2400" dirty="0"/>
              <a:t>.</a:t>
            </a:r>
            <a:endParaRPr lang="en-IN" sz="2400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53EBE7E-F52E-4EAF-A07A-74DBAC87CB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69349" y="9487759"/>
            <a:ext cx="2524255" cy="531840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AD2E7807-21DC-4404-8006-58386566869C}"/>
              </a:ext>
            </a:extLst>
          </p:cNvPr>
          <p:cNvSpPr/>
          <p:nvPr/>
        </p:nvSpPr>
        <p:spPr>
          <a:xfrm>
            <a:off x="1905000" y="342900"/>
            <a:ext cx="15536864" cy="1538529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36D21E-38DD-454D-A451-B5918BCFC0C1}"/>
              </a:ext>
            </a:extLst>
          </p:cNvPr>
          <p:cNvSpPr txBox="1"/>
          <p:nvPr/>
        </p:nvSpPr>
        <p:spPr>
          <a:xfrm>
            <a:off x="2971800" y="647700"/>
            <a:ext cx="1341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800" dirty="0">
                <a:solidFill>
                  <a:schemeClr val="bg1"/>
                </a:solidFill>
                <a:latin typeface="Arial Black" panose="020B0A04020102020204" pitchFamily="34" charset="0"/>
              </a:rPr>
              <a:t>SCATTERPLOT : EMI Price VS Car Price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1886218-BF0B-1770-9DA0-A812736F80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0" y="2197300"/>
            <a:ext cx="9677400" cy="744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3999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5"/>
          <p:cNvGrpSpPr/>
          <p:nvPr/>
        </p:nvGrpSpPr>
        <p:grpSpPr>
          <a:xfrm>
            <a:off x="7287267" y="1682311"/>
            <a:ext cx="10279063" cy="6922378"/>
            <a:chOff x="0" y="0"/>
            <a:chExt cx="2083283" cy="1145769"/>
          </a:xfrm>
          <a:solidFill>
            <a:schemeClr val="accent6">
              <a:lumMod val="40000"/>
              <a:lumOff val="60000"/>
            </a:schemeClr>
          </a:solidFill>
        </p:grpSpPr>
        <p:sp>
          <p:nvSpPr>
            <p:cNvPr id="16" name="Freeform 16"/>
            <p:cNvSpPr/>
            <p:nvPr/>
          </p:nvSpPr>
          <p:spPr>
            <a:xfrm>
              <a:off x="0" y="0"/>
              <a:ext cx="2083283" cy="1145769"/>
            </a:xfrm>
            <a:custGeom>
              <a:avLst/>
              <a:gdLst/>
              <a:ahLst/>
              <a:cxnLst/>
              <a:rect l="l" t="t" r="r" b="b"/>
              <a:pathLst>
                <a:path w="2083283" h="1145769">
                  <a:moveTo>
                    <a:pt x="29435" y="0"/>
                  </a:moveTo>
                  <a:lnTo>
                    <a:pt x="2053849" y="0"/>
                  </a:lnTo>
                  <a:cubicBezTo>
                    <a:pt x="2070105" y="0"/>
                    <a:pt x="2083283" y="13178"/>
                    <a:pt x="2083283" y="29435"/>
                  </a:cubicBezTo>
                  <a:lnTo>
                    <a:pt x="2083283" y="1116334"/>
                  </a:lnTo>
                  <a:cubicBezTo>
                    <a:pt x="2083283" y="1124141"/>
                    <a:pt x="2080182" y="1131628"/>
                    <a:pt x="2074662" y="1137148"/>
                  </a:cubicBezTo>
                  <a:cubicBezTo>
                    <a:pt x="2069142" y="1142668"/>
                    <a:pt x="2061655" y="1145769"/>
                    <a:pt x="2053849" y="1145769"/>
                  </a:cubicBezTo>
                  <a:lnTo>
                    <a:pt x="29435" y="1145769"/>
                  </a:lnTo>
                  <a:cubicBezTo>
                    <a:pt x="13178" y="1145769"/>
                    <a:pt x="0" y="1132591"/>
                    <a:pt x="0" y="1116334"/>
                  </a:cubicBezTo>
                  <a:lnTo>
                    <a:pt x="0" y="29435"/>
                  </a:lnTo>
                  <a:cubicBezTo>
                    <a:pt x="0" y="13178"/>
                    <a:pt x="13178" y="0"/>
                    <a:pt x="29435" y="0"/>
                  </a:cubicBezTo>
                  <a:close/>
                </a:path>
              </a:pathLst>
            </a:custGeom>
            <a:grpFill/>
            <a:ln w="9525" cap="sq">
              <a:solidFill>
                <a:srgbClr val="C6E9FF"/>
              </a:solidFill>
              <a:prstDash val="solid"/>
              <a:miter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-19050"/>
              <a:ext cx="2083283" cy="1164819"/>
            </a:xfrm>
            <a:prstGeom prst="rect">
              <a:avLst/>
            </a:prstGeom>
            <a:grpFill/>
          </p:spPr>
          <p:txBody>
            <a:bodyPr lIns="71438" tIns="71438" rIns="71438" bIns="71438" rtlCol="0" anchor="ctr"/>
            <a:lstStyle/>
            <a:p>
              <a:pPr algn="ctr">
                <a:lnSpc>
                  <a:spcPts val="788"/>
                </a:lnSpc>
              </a:pPr>
              <a:endParaRPr sz="2531"/>
            </a:p>
          </p:txBody>
        </p:sp>
      </p:grpSp>
      <p:pic>
        <p:nvPicPr>
          <p:cNvPr id="35" name="Picture 34">
            <a:extLst>
              <a:ext uri="{FF2B5EF4-FFF2-40B4-BE49-F238E27FC236}">
                <a16:creationId xmlns:a16="http://schemas.microsoft.com/office/drawing/2014/main" id="{4777E946-43CD-4D64-BECC-9F2CFF881C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63745" y="9735529"/>
            <a:ext cx="2524255" cy="531840"/>
          </a:xfrm>
          <a:prstGeom prst="rect">
            <a:avLst/>
          </a:prstGeom>
        </p:spPr>
      </p:pic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619BC593-B0E1-45BB-A8C5-3515DE97ED74}"/>
              </a:ext>
            </a:extLst>
          </p:cNvPr>
          <p:cNvSpPr/>
          <p:nvPr/>
        </p:nvSpPr>
        <p:spPr>
          <a:xfrm>
            <a:off x="1097492" y="266700"/>
            <a:ext cx="16411998" cy="926837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7D733A5-3126-4FFD-8F14-3B87DFFA239D}"/>
              </a:ext>
            </a:extLst>
          </p:cNvPr>
          <p:cNvSpPr txBox="1"/>
          <p:nvPr/>
        </p:nvSpPr>
        <p:spPr>
          <a:xfrm>
            <a:off x="3459504" y="414195"/>
            <a:ext cx="101201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Numerical vs Categorical Visualization</a:t>
            </a:r>
            <a:endParaRPr lang="en-IN" sz="4000" dirty="0">
              <a:solidFill>
                <a:schemeClr val="bg1"/>
              </a:solidFill>
            </a:endParaRP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832B27F5-428E-40D5-9859-1C2162394C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9984" y="1943100"/>
            <a:ext cx="9561669" cy="61722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F2B5DAEE-51F7-464A-BDCD-59C60FD8600F}"/>
              </a:ext>
            </a:extLst>
          </p:cNvPr>
          <p:cNvSpPr/>
          <p:nvPr/>
        </p:nvSpPr>
        <p:spPr>
          <a:xfrm>
            <a:off x="249373" y="1393051"/>
            <a:ext cx="6633217" cy="6922377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400" b="1" dirty="0"/>
          </a:p>
          <a:p>
            <a:endParaRPr lang="en-US" sz="2400" b="1" dirty="0"/>
          </a:p>
          <a:p>
            <a:r>
              <a:rPr lang="en-US" sz="2400" b="1" dirty="0"/>
              <a:t>1.Number of Cars by Brand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b="1" dirty="0"/>
              <a:t>Maruti, Hyundai, and Tata</a:t>
            </a:r>
            <a:r>
              <a:rPr lang="en-US" sz="2400" dirty="0"/>
              <a:t> dominate the used car market with the highest number of listings.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/>
              <a:t>Luxury brands like </a:t>
            </a:r>
            <a:r>
              <a:rPr lang="en-US" sz="2400" b="1" dirty="0"/>
              <a:t>BMW, Jaguar, and Porsche</a:t>
            </a:r>
            <a:r>
              <a:rPr lang="en-US" sz="2400" dirty="0"/>
              <a:t> have minimal representation, showing limited availability or niche demand.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/>
              <a:t>This trend highlights that </a:t>
            </a:r>
            <a:r>
              <a:rPr lang="en-US" sz="2400" b="1" dirty="0"/>
              <a:t>budget-friendly and reliable brands</a:t>
            </a:r>
            <a:r>
              <a:rPr lang="en-US" sz="2400" dirty="0"/>
              <a:t> are more popular among second-hand buyers.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/>
              <a:t>The </a:t>
            </a:r>
            <a:r>
              <a:rPr lang="en-US" sz="2400" b="1" dirty="0"/>
              <a:t>market is largely concentrated around domestic and affordable brands</a:t>
            </a:r>
            <a:r>
              <a:rPr lang="en-US" sz="2400" dirty="0"/>
              <a:t>, reflecting consumer preference for cost-effective options.</a:t>
            </a:r>
          </a:p>
          <a:p>
            <a:pPr algn="ctr"/>
            <a:endParaRPr lang="en-IN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454DBFD-0ECA-488F-8937-9B21371BFCB3}"/>
              </a:ext>
            </a:extLst>
          </p:cNvPr>
          <p:cNvSpPr txBox="1"/>
          <p:nvPr/>
        </p:nvSpPr>
        <p:spPr>
          <a:xfrm>
            <a:off x="3200400" y="1482256"/>
            <a:ext cx="1752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Insight</a:t>
            </a:r>
            <a:endParaRPr lang="en-IN" sz="3200" b="1" dirty="0">
              <a:solidFill>
                <a:schemeClr val="bg1"/>
              </a:solidFill>
            </a:endParaRP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6A1962FD-7D78-4DEA-A778-2010CEE7ED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4400" y="7824667"/>
            <a:ext cx="3351286" cy="2941214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F07DD5-23B7-E9AD-1A56-E14E6762CE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6">
            <a:extLst>
              <a:ext uri="{FF2B5EF4-FFF2-40B4-BE49-F238E27FC236}">
                <a16:creationId xmlns:a16="http://schemas.microsoft.com/office/drawing/2014/main" id="{9EFF9644-0282-A522-015F-84089DC5F3AB}"/>
              </a:ext>
            </a:extLst>
          </p:cNvPr>
          <p:cNvGrpSpPr/>
          <p:nvPr/>
        </p:nvGrpSpPr>
        <p:grpSpPr>
          <a:xfrm>
            <a:off x="10686972" y="1549998"/>
            <a:ext cx="7143828" cy="3982583"/>
            <a:chOff x="0" y="0"/>
            <a:chExt cx="2125845" cy="932443"/>
          </a:xfrm>
          <a:solidFill>
            <a:schemeClr val="accent6">
              <a:lumMod val="40000"/>
              <a:lumOff val="60000"/>
            </a:schemeClr>
          </a:solidFill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3A11A48E-4844-A79F-D898-C8F739AD0B9F}"/>
                </a:ext>
              </a:extLst>
            </p:cNvPr>
            <p:cNvSpPr/>
            <p:nvPr/>
          </p:nvSpPr>
          <p:spPr>
            <a:xfrm>
              <a:off x="0" y="0"/>
              <a:ext cx="2125845" cy="932443"/>
            </a:xfrm>
            <a:custGeom>
              <a:avLst/>
              <a:gdLst/>
              <a:ahLst/>
              <a:cxnLst/>
              <a:rect l="l" t="t" r="r" b="b"/>
              <a:pathLst>
                <a:path w="2125845" h="932443">
                  <a:moveTo>
                    <a:pt x="28845" y="0"/>
                  </a:moveTo>
                  <a:lnTo>
                    <a:pt x="2097000" y="0"/>
                  </a:lnTo>
                  <a:cubicBezTo>
                    <a:pt x="2104650" y="0"/>
                    <a:pt x="2111987" y="3039"/>
                    <a:pt x="2117397" y="8449"/>
                  </a:cubicBezTo>
                  <a:cubicBezTo>
                    <a:pt x="2122806" y="13858"/>
                    <a:pt x="2125845" y="21195"/>
                    <a:pt x="2125845" y="28845"/>
                  </a:cubicBezTo>
                  <a:lnTo>
                    <a:pt x="2125845" y="903598"/>
                  </a:lnTo>
                  <a:cubicBezTo>
                    <a:pt x="2125845" y="919529"/>
                    <a:pt x="2112931" y="932443"/>
                    <a:pt x="2097000" y="932443"/>
                  </a:cubicBezTo>
                  <a:lnTo>
                    <a:pt x="28845" y="932443"/>
                  </a:lnTo>
                  <a:cubicBezTo>
                    <a:pt x="21195" y="932443"/>
                    <a:pt x="13858" y="929404"/>
                    <a:pt x="8449" y="923995"/>
                  </a:cubicBezTo>
                  <a:cubicBezTo>
                    <a:pt x="3039" y="918585"/>
                    <a:pt x="0" y="911248"/>
                    <a:pt x="0" y="903598"/>
                  </a:cubicBezTo>
                  <a:lnTo>
                    <a:pt x="0" y="28845"/>
                  </a:lnTo>
                  <a:cubicBezTo>
                    <a:pt x="0" y="21195"/>
                    <a:pt x="3039" y="13858"/>
                    <a:pt x="8449" y="8449"/>
                  </a:cubicBezTo>
                  <a:cubicBezTo>
                    <a:pt x="13858" y="3039"/>
                    <a:pt x="21195" y="0"/>
                    <a:pt x="28845" y="0"/>
                  </a:cubicBezTo>
                  <a:close/>
                </a:path>
              </a:pathLst>
            </a:custGeom>
            <a:grpFill/>
            <a:ln w="9525" cap="sq">
              <a:solidFill>
                <a:srgbClr val="C6E9FF"/>
              </a:solidFill>
              <a:prstDash val="solid"/>
              <a:miter/>
            </a:ln>
          </p:spPr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2CAC3B2D-5C26-1126-F3EA-60DDD5AA8FC0}"/>
                </a:ext>
              </a:extLst>
            </p:cNvPr>
            <p:cNvSpPr txBox="1"/>
            <p:nvPr/>
          </p:nvSpPr>
          <p:spPr>
            <a:xfrm>
              <a:off x="0" y="-19050"/>
              <a:ext cx="2125845" cy="951493"/>
            </a:xfrm>
            <a:prstGeom prst="rect">
              <a:avLst/>
            </a:prstGeom>
            <a:grpFill/>
          </p:spPr>
          <p:txBody>
            <a:bodyPr lIns="71438" tIns="71438" rIns="71438" bIns="71438" rtlCol="0" anchor="ctr"/>
            <a:lstStyle/>
            <a:p>
              <a:pPr algn="ctr">
                <a:lnSpc>
                  <a:spcPts val="788"/>
                </a:lnSpc>
              </a:pPr>
              <a:endParaRPr sz="2531"/>
            </a:p>
          </p:txBody>
        </p:sp>
      </p:grpSp>
      <p:pic>
        <p:nvPicPr>
          <p:cNvPr id="35" name="Picture 34">
            <a:extLst>
              <a:ext uri="{FF2B5EF4-FFF2-40B4-BE49-F238E27FC236}">
                <a16:creationId xmlns:a16="http://schemas.microsoft.com/office/drawing/2014/main" id="{1C462762-41D9-8F6E-CF76-A30154958F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63745" y="9735529"/>
            <a:ext cx="2524255" cy="531840"/>
          </a:xfrm>
          <a:prstGeom prst="rect">
            <a:avLst/>
          </a:prstGeom>
        </p:spPr>
      </p:pic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75771D4E-A07D-488B-C82E-973666B197AA}"/>
              </a:ext>
            </a:extLst>
          </p:cNvPr>
          <p:cNvSpPr/>
          <p:nvPr/>
        </p:nvSpPr>
        <p:spPr>
          <a:xfrm>
            <a:off x="1097492" y="266700"/>
            <a:ext cx="16411998" cy="926837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CCE7C8F-B2D8-29EE-A230-439D81FFCA23}"/>
              </a:ext>
            </a:extLst>
          </p:cNvPr>
          <p:cNvSpPr txBox="1"/>
          <p:nvPr/>
        </p:nvSpPr>
        <p:spPr>
          <a:xfrm>
            <a:off x="3459504" y="414195"/>
            <a:ext cx="101201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Numerical vs Categorical Visualization</a:t>
            </a:r>
            <a:endParaRPr lang="en-IN" sz="4000" dirty="0">
              <a:solidFill>
                <a:schemeClr val="bg1"/>
              </a:solidFill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86C3A3C1-E762-1286-BF44-9ADCECB3BB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8196" y="1546215"/>
            <a:ext cx="6641379" cy="3925113"/>
          </a:xfrm>
          <a:prstGeom prst="rect">
            <a:avLst/>
          </a:prstGeom>
        </p:spPr>
      </p:pic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C70298C0-915F-156D-4972-4BFED4C625C9}"/>
              </a:ext>
            </a:extLst>
          </p:cNvPr>
          <p:cNvSpPr/>
          <p:nvPr/>
        </p:nvSpPr>
        <p:spPr>
          <a:xfrm>
            <a:off x="762000" y="1714500"/>
            <a:ext cx="8610602" cy="8305800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1.</a:t>
            </a:r>
            <a:r>
              <a:rPr lang="en-US" sz="2400" b="1" dirty="0"/>
              <a:t> Number of Cars by Transmission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b="1" dirty="0"/>
              <a:t>Manual cars</a:t>
            </a:r>
            <a:r>
              <a:rPr lang="en-US" sz="2400" dirty="0"/>
              <a:t> are far more common than </a:t>
            </a:r>
            <a:r>
              <a:rPr lang="en-US" sz="2400" b="1" dirty="0"/>
              <a:t>automatic ones</a:t>
            </a:r>
            <a:r>
              <a:rPr lang="en-US" sz="2400" dirty="0"/>
              <a:t>, indicating higher demand for manual vehicles in the market.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/>
              <a:t>The smaller share of automatic cars may reflect cost sensitivity and traditional driving preferences.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/>
              <a:t>This trend shows that </a:t>
            </a:r>
            <a:r>
              <a:rPr lang="en-US" sz="2400" b="1" dirty="0"/>
              <a:t>manual transmissions are still preferred for better mileage and lower maintenance costs</a:t>
            </a:r>
            <a:r>
              <a:rPr lang="en-US" sz="2400" dirty="0"/>
              <a:t>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400" dirty="0"/>
          </a:p>
          <a:p>
            <a:r>
              <a:rPr lang="en-US" sz="2400" b="1" dirty="0"/>
              <a:t>2.Number of Cars by Fuel Type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b="1" dirty="0"/>
              <a:t>Petrol cars</a:t>
            </a:r>
            <a:r>
              <a:rPr lang="en-US" sz="2400" dirty="0"/>
              <a:t> make up the majority, followed by </a:t>
            </a:r>
            <a:r>
              <a:rPr lang="en-US" sz="2400" b="1" dirty="0"/>
              <a:t>diesel</a:t>
            </a:r>
            <a:r>
              <a:rPr lang="en-US" sz="2400" dirty="0"/>
              <a:t>, while </a:t>
            </a:r>
            <a:r>
              <a:rPr lang="en-US" sz="2400" b="1" dirty="0"/>
              <a:t>CNG cars</a:t>
            </a:r>
            <a:r>
              <a:rPr lang="en-US" sz="2400" dirty="0"/>
              <a:t> are least common.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/>
              <a:t>This suggests petrol vehicles dominate the dataset, possibly due to their </a:t>
            </a:r>
            <a:r>
              <a:rPr lang="en-US" sz="2400" b="1" dirty="0"/>
              <a:t>availability and lower maintenance cost</a:t>
            </a:r>
            <a:r>
              <a:rPr lang="en-US" sz="2400" dirty="0"/>
              <a:t>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/>
              <a:t>The data indicates a </a:t>
            </a:r>
            <a:r>
              <a:rPr lang="en-US" sz="2400" b="1" dirty="0"/>
              <a:t>gradual shift towards petrol vehicles</a:t>
            </a:r>
            <a:r>
              <a:rPr lang="en-US" sz="2400" dirty="0"/>
              <a:t>, aligning with changing emission norms and fuel policies.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5261140-47B5-F6B6-4652-A11FCB1CD330}"/>
              </a:ext>
            </a:extLst>
          </p:cNvPr>
          <p:cNvSpPr txBox="1"/>
          <p:nvPr/>
        </p:nvSpPr>
        <p:spPr>
          <a:xfrm>
            <a:off x="4495800" y="2019300"/>
            <a:ext cx="1752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Insight</a:t>
            </a:r>
            <a:endParaRPr lang="en-IN" sz="3600" b="1" dirty="0">
              <a:solidFill>
                <a:schemeClr val="bg1"/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9B8BB4E1-8595-D544-25C6-EAC49A9E68C2}"/>
              </a:ext>
            </a:extLst>
          </p:cNvPr>
          <p:cNvSpPr/>
          <p:nvPr/>
        </p:nvSpPr>
        <p:spPr>
          <a:xfrm>
            <a:off x="10579821" y="5824006"/>
            <a:ext cx="7327179" cy="380053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B64F476A-8846-9360-5704-3962C28552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8196" y="6012880"/>
            <a:ext cx="6587804" cy="3611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410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084456" y="3701844"/>
            <a:ext cx="4245701" cy="4718256"/>
            <a:chOff x="0" y="0"/>
            <a:chExt cx="275060" cy="35997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5060" cy="359979"/>
            </a:xfrm>
            <a:custGeom>
              <a:avLst/>
              <a:gdLst/>
              <a:ahLst/>
              <a:cxnLst/>
              <a:rect l="l" t="t" r="r" b="b"/>
              <a:pathLst>
                <a:path w="275060" h="359979">
                  <a:moveTo>
                    <a:pt x="0" y="0"/>
                  </a:moveTo>
                  <a:lnTo>
                    <a:pt x="275060" y="0"/>
                  </a:lnTo>
                  <a:lnTo>
                    <a:pt x="275060" y="359979"/>
                  </a:lnTo>
                  <a:lnTo>
                    <a:pt x="0" y="359979"/>
                  </a:lnTo>
                  <a:close/>
                </a:path>
              </a:pathLst>
            </a:custGeom>
            <a:solidFill>
              <a:srgbClr val="4B4848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275060" cy="3885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7021149" y="3701844"/>
            <a:ext cx="4245701" cy="4718256"/>
            <a:chOff x="0" y="0"/>
            <a:chExt cx="275060" cy="35997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75060" cy="359979"/>
            </a:xfrm>
            <a:custGeom>
              <a:avLst/>
              <a:gdLst/>
              <a:ahLst/>
              <a:cxnLst/>
              <a:rect l="l" t="t" r="r" b="b"/>
              <a:pathLst>
                <a:path w="275060" h="359979">
                  <a:moveTo>
                    <a:pt x="0" y="0"/>
                  </a:moveTo>
                  <a:lnTo>
                    <a:pt x="275060" y="0"/>
                  </a:lnTo>
                  <a:lnTo>
                    <a:pt x="275060" y="359979"/>
                  </a:lnTo>
                  <a:lnTo>
                    <a:pt x="0" y="359979"/>
                  </a:lnTo>
                  <a:close/>
                </a:path>
              </a:pathLst>
            </a:custGeom>
            <a:gradFill rotWithShape="1">
              <a:gsLst>
                <a:gs pos="0">
                  <a:srgbClr val="FF3131">
                    <a:alpha val="100000"/>
                  </a:srgbClr>
                </a:gs>
                <a:gs pos="100000">
                  <a:srgbClr val="FF914D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275060" cy="3885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1957843" y="3701844"/>
            <a:ext cx="4245701" cy="4718256"/>
            <a:chOff x="0" y="0"/>
            <a:chExt cx="275060" cy="359979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75060" cy="359979"/>
            </a:xfrm>
            <a:custGeom>
              <a:avLst/>
              <a:gdLst/>
              <a:ahLst/>
              <a:cxnLst/>
              <a:rect l="l" t="t" r="r" b="b"/>
              <a:pathLst>
                <a:path w="275060" h="359979">
                  <a:moveTo>
                    <a:pt x="0" y="0"/>
                  </a:moveTo>
                  <a:lnTo>
                    <a:pt x="275060" y="0"/>
                  </a:lnTo>
                  <a:lnTo>
                    <a:pt x="275060" y="359979"/>
                  </a:lnTo>
                  <a:lnTo>
                    <a:pt x="0" y="359979"/>
                  </a:lnTo>
                  <a:close/>
                </a:path>
              </a:pathLst>
            </a:custGeom>
            <a:solidFill>
              <a:srgbClr val="4B4848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28575"/>
              <a:ext cx="275060" cy="3885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9"/>
                </a:lnSpc>
              </a:pPr>
              <a:endParaRPr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1905000" y="1621670"/>
            <a:ext cx="13200561" cy="11853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099"/>
              </a:lnSpc>
            </a:pPr>
            <a:r>
              <a:rPr lang="en-US" sz="9999" b="1" dirty="0">
                <a:latin typeface="Heading Now 31-38 Bold"/>
                <a:ea typeface="Heading Now 31-38 Bold"/>
                <a:cs typeface="Heading Now 31-38 Bold"/>
                <a:sym typeface="Heading Now 31-38 Bold"/>
              </a:rPr>
              <a:t>REAL-WORLD APPLICATION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2948907" y="5898139"/>
            <a:ext cx="2816252" cy="8195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064"/>
              </a:lnSpc>
              <a:spcBef>
                <a:spcPct val="0"/>
              </a:spcBef>
            </a:pPr>
            <a:r>
              <a:rPr lang="en-IN" sz="2400" dirty="0">
                <a:solidFill>
                  <a:schemeClr val="bg1"/>
                </a:solidFill>
              </a:rPr>
              <a:t>Identify market-competitive price ranges</a:t>
            </a:r>
            <a:endParaRPr lang="en-US" sz="2400" u="none" strike="noStrike" spc="-88" dirty="0">
              <a:solidFill>
                <a:schemeClr val="bg1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7813405" y="6038625"/>
            <a:ext cx="2532628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064"/>
              </a:lnSpc>
              <a:spcBef>
                <a:spcPct val="0"/>
              </a:spcBef>
            </a:pPr>
            <a:r>
              <a:rPr lang="en-IN" sz="2000" dirty="0">
                <a:solidFill>
                  <a:schemeClr val="bg1"/>
                </a:solidFill>
              </a:rPr>
              <a:t>Help dealers understand </a:t>
            </a:r>
          </a:p>
          <a:p>
            <a:pPr>
              <a:lnSpc>
                <a:spcPts val="2064"/>
              </a:lnSpc>
              <a:spcBef>
                <a:spcPct val="0"/>
              </a:spcBef>
            </a:pPr>
            <a:r>
              <a:rPr lang="en-IN" sz="2000" dirty="0">
                <a:solidFill>
                  <a:schemeClr val="bg1"/>
                </a:solidFill>
              </a:rPr>
              <a:t>demand trends</a:t>
            </a:r>
            <a:endParaRPr lang="en-US" sz="2000" u="none" strike="noStrike" spc="-88" dirty="0">
              <a:solidFill>
                <a:schemeClr val="bg1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12314934" y="6038625"/>
            <a:ext cx="3324921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064"/>
              </a:lnSpc>
              <a:spcBef>
                <a:spcPct val="0"/>
              </a:spcBef>
            </a:pPr>
            <a:r>
              <a:rPr lang="en-US" sz="2000" dirty="0">
                <a:solidFill>
                  <a:schemeClr val="bg1"/>
                </a:solidFill>
              </a:rPr>
              <a:t>Predict which car models retain value longer.</a:t>
            </a:r>
            <a:endParaRPr lang="en-US" sz="2000" u="none" strike="noStrike" spc="-88" dirty="0">
              <a:solidFill>
                <a:schemeClr val="bg1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2649455" y="4045293"/>
            <a:ext cx="3115704" cy="9150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06"/>
              </a:lnSpc>
              <a:spcBef>
                <a:spcPct val="0"/>
              </a:spcBef>
            </a:pPr>
            <a:r>
              <a:rPr lang="en-US" sz="2873" b="1" spc="571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SELLER TOOL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7586148" y="4045293"/>
            <a:ext cx="3115704" cy="9150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06"/>
              </a:lnSpc>
              <a:spcBef>
                <a:spcPct val="0"/>
              </a:spcBef>
            </a:pPr>
            <a:r>
              <a:rPr lang="en-US" sz="2873" b="1" spc="571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BUSINESS INSIGHT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2524151" y="4045293"/>
            <a:ext cx="3115704" cy="9150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06"/>
              </a:lnSpc>
              <a:spcBef>
                <a:spcPct val="0"/>
              </a:spcBef>
            </a:pPr>
            <a:r>
              <a:rPr lang="en-US" sz="2873" b="1" spc="571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INVESTMENT DECISION</a:t>
            </a:r>
          </a:p>
        </p:txBody>
      </p:sp>
      <p:sp>
        <p:nvSpPr>
          <p:cNvPr id="36" name="Freeform 36"/>
          <p:cNvSpPr/>
          <p:nvPr/>
        </p:nvSpPr>
        <p:spPr>
          <a:xfrm>
            <a:off x="14353608" y="1713212"/>
            <a:ext cx="4476030" cy="1516108"/>
          </a:xfrm>
          <a:custGeom>
            <a:avLst/>
            <a:gdLst/>
            <a:ahLst/>
            <a:cxnLst/>
            <a:rect l="l" t="t" r="r" b="b"/>
            <a:pathLst>
              <a:path w="4476030" h="1516108">
                <a:moveTo>
                  <a:pt x="0" y="0"/>
                </a:moveTo>
                <a:lnTo>
                  <a:pt x="4476030" y="0"/>
                </a:lnTo>
                <a:lnTo>
                  <a:pt x="4476030" y="1516108"/>
                </a:lnTo>
                <a:lnTo>
                  <a:pt x="0" y="15161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BA975075-2498-4583-8EAE-F43158D8BC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68600" y="-1603628"/>
            <a:ext cx="4523563" cy="5092789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7FA305C0-0071-464D-883E-BE657CFF9E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69349" y="9487759"/>
            <a:ext cx="2524255" cy="53184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9127497" y="1638431"/>
            <a:ext cx="5612460" cy="2539956"/>
            <a:chOff x="0" y="0"/>
            <a:chExt cx="2269171" cy="102692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269172" cy="1026929"/>
            </a:xfrm>
            <a:custGeom>
              <a:avLst/>
              <a:gdLst/>
              <a:ahLst/>
              <a:cxnLst/>
              <a:rect l="l" t="t" r="r" b="b"/>
              <a:pathLst>
                <a:path w="2269172" h="1026929">
                  <a:moveTo>
                    <a:pt x="0" y="0"/>
                  </a:moveTo>
                  <a:lnTo>
                    <a:pt x="2269172" y="0"/>
                  </a:lnTo>
                  <a:lnTo>
                    <a:pt x="2269172" y="1026929"/>
                  </a:lnTo>
                  <a:lnTo>
                    <a:pt x="0" y="1026929"/>
                  </a:lnTo>
                  <a:close/>
                </a:path>
              </a:pathLst>
            </a:custGeom>
            <a:blipFill>
              <a:blip r:embed="rId2"/>
              <a:stretch>
                <a:fillRect t="-19604" b="-19604"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9127497" y="4178387"/>
            <a:ext cx="5612460" cy="2539956"/>
            <a:chOff x="0" y="0"/>
            <a:chExt cx="2269171" cy="102692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269172" cy="1026929"/>
            </a:xfrm>
            <a:custGeom>
              <a:avLst/>
              <a:gdLst/>
              <a:ahLst/>
              <a:cxnLst/>
              <a:rect l="l" t="t" r="r" b="b"/>
              <a:pathLst>
                <a:path w="2269172" h="1026929">
                  <a:moveTo>
                    <a:pt x="0" y="0"/>
                  </a:moveTo>
                  <a:lnTo>
                    <a:pt x="2269172" y="0"/>
                  </a:lnTo>
                  <a:lnTo>
                    <a:pt x="2269172" y="1026929"/>
                  </a:lnTo>
                  <a:lnTo>
                    <a:pt x="0" y="1026929"/>
                  </a:lnTo>
                  <a:close/>
                </a:path>
              </a:pathLst>
            </a:custGeom>
            <a:blipFill>
              <a:blip r:embed="rId3"/>
              <a:stretch>
                <a:fillRect t="-32862" b="-32862"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>
            <a:off x="9127497" y="6718344"/>
            <a:ext cx="5612460" cy="2539956"/>
            <a:chOff x="0" y="0"/>
            <a:chExt cx="2269171" cy="102692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269172" cy="1026929"/>
            </a:xfrm>
            <a:custGeom>
              <a:avLst/>
              <a:gdLst/>
              <a:ahLst/>
              <a:cxnLst/>
              <a:rect l="l" t="t" r="r" b="b"/>
              <a:pathLst>
                <a:path w="2269172" h="1026929">
                  <a:moveTo>
                    <a:pt x="0" y="0"/>
                  </a:moveTo>
                  <a:lnTo>
                    <a:pt x="2269172" y="0"/>
                  </a:lnTo>
                  <a:lnTo>
                    <a:pt x="2269172" y="1026929"/>
                  </a:lnTo>
                  <a:lnTo>
                    <a:pt x="0" y="1026929"/>
                  </a:lnTo>
                  <a:close/>
                </a:path>
              </a:pathLst>
            </a:custGeom>
            <a:blipFill>
              <a:blip r:embed="rId4"/>
              <a:stretch>
                <a:fillRect t="-12146" b="-12146"/>
              </a:stretch>
            </a:blipFill>
          </p:spPr>
        </p:sp>
      </p:grpSp>
      <p:sp>
        <p:nvSpPr>
          <p:cNvPr id="10" name="Freeform 10"/>
          <p:cNvSpPr/>
          <p:nvPr/>
        </p:nvSpPr>
        <p:spPr>
          <a:xfrm>
            <a:off x="14316250" y="3437625"/>
            <a:ext cx="3819349" cy="740763"/>
          </a:xfrm>
          <a:custGeom>
            <a:avLst/>
            <a:gdLst/>
            <a:ahLst/>
            <a:cxnLst/>
            <a:rect l="l" t="t" r="r" b="b"/>
            <a:pathLst>
              <a:path w="187282" h="47991">
                <a:moveTo>
                  <a:pt x="0" y="0"/>
                </a:moveTo>
                <a:lnTo>
                  <a:pt x="187282" y="0"/>
                </a:lnTo>
                <a:lnTo>
                  <a:pt x="187282" y="47991"/>
                </a:lnTo>
                <a:lnTo>
                  <a:pt x="0" y="47991"/>
                </a:lnTo>
                <a:close/>
              </a:path>
            </a:pathLst>
          </a:custGeom>
          <a:gradFill rotWithShape="1">
            <a:gsLst>
              <a:gs pos="0">
                <a:srgbClr val="FF3131">
                  <a:alpha val="100000"/>
                </a:srgbClr>
              </a:gs>
              <a:gs pos="100000">
                <a:srgbClr val="FF914D">
                  <a:alpha val="100000"/>
                </a:srgbClr>
              </a:gs>
            </a:gsLst>
            <a:lin ang="2700000"/>
          </a:gradFill>
        </p:spPr>
      </p:sp>
      <p:sp>
        <p:nvSpPr>
          <p:cNvPr id="13" name="Freeform 13"/>
          <p:cNvSpPr/>
          <p:nvPr/>
        </p:nvSpPr>
        <p:spPr>
          <a:xfrm>
            <a:off x="14271453" y="5977581"/>
            <a:ext cx="3864146" cy="740763"/>
          </a:xfrm>
          <a:custGeom>
            <a:avLst/>
            <a:gdLst/>
            <a:ahLst/>
            <a:cxnLst/>
            <a:rect l="l" t="t" r="r" b="b"/>
            <a:pathLst>
              <a:path w="187282" h="47991">
                <a:moveTo>
                  <a:pt x="0" y="0"/>
                </a:moveTo>
                <a:lnTo>
                  <a:pt x="187282" y="0"/>
                </a:lnTo>
                <a:lnTo>
                  <a:pt x="187282" y="47991"/>
                </a:lnTo>
                <a:lnTo>
                  <a:pt x="0" y="47991"/>
                </a:lnTo>
                <a:close/>
              </a:path>
            </a:pathLst>
          </a:custGeom>
          <a:gradFill rotWithShape="1">
            <a:gsLst>
              <a:gs pos="0">
                <a:srgbClr val="FF3131">
                  <a:alpha val="100000"/>
                </a:srgbClr>
              </a:gs>
              <a:gs pos="100000">
                <a:srgbClr val="FF914D">
                  <a:alpha val="100000"/>
                </a:srgbClr>
              </a:gs>
            </a:gsLst>
            <a:lin ang="2700000"/>
          </a:gradFill>
        </p:spPr>
      </p:sp>
      <p:sp>
        <p:nvSpPr>
          <p:cNvPr id="16" name="Freeform 16"/>
          <p:cNvSpPr/>
          <p:nvPr/>
        </p:nvSpPr>
        <p:spPr>
          <a:xfrm>
            <a:off x="14226653" y="8517537"/>
            <a:ext cx="3908945" cy="740763"/>
          </a:xfrm>
          <a:custGeom>
            <a:avLst/>
            <a:gdLst/>
            <a:ahLst/>
            <a:cxnLst/>
            <a:rect l="l" t="t" r="r" b="b"/>
            <a:pathLst>
              <a:path w="187282" h="47991">
                <a:moveTo>
                  <a:pt x="0" y="0"/>
                </a:moveTo>
                <a:lnTo>
                  <a:pt x="187282" y="0"/>
                </a:lnTo>
                <a:lnTo>
                  <a:pt x="187282" y="47991"/>
                </a:lnTo>
                <a:lnTo>
                  <a:pt x="0" y="47991"/>
                </a:lnTo>
                <a:close/>
              </a:path>
            </a:pathLst>
          </a:custGeom>
          <a:gradFill rotWithShape="1">
            <a:gsLst>
              <a:gs pos="0">
                <a:srgbClr val="FF3131">
                  <a:alpha val="100000"/>
                </a:srgbClr>
              </a:gs>
              <a:gs pos="100000">
                <a:srgbClr val="FF914D">
                  <a:alpha val="100000"/>
                </a:srgbClr>
              </a:gs>
            </a:gsLst>
            <a:lin ang="2700000"/>
          </a:gradFill>
        </p:spPr>
      </p:sp>
      <p:grpSp>
        <p:nvGrpSpPr>
          <p:cNvPr id="18" name="Group 18"/>
          <p:cNvGrpSpPr/>
          <p:nvPr/>
        </p:nvGrpSpPr>
        <p:grpSpPr>
          <a:xfrm>
            <a:off x="0" y="8253804"/>
            <a:ext cx="7678947" cy="5556456"/>
            <a:chOff x="0" y="0"/>
            <a:chExt cx="497485" cy="359979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497485" cy="359979"/>
            </a:xfrm>
            <a:custGeom>
              <a:avLst/>
              <a:gdLst/>
              <a:ahLst/>
              <a:cxnLst/>
              <a:rect l="l" t="t" r="r" b="b"/>
              <a:pathLst>
                <a:path w="497485" h="359979">
                  <a:moveTo>
                    <a:pt x="0" y="0"/>
                  </a:moveTo>
                  <a:lnTo>
                    <a:pt x="497485" y="0"/>
                  </a:lnTo>
                  <a:lnTo>
                    <a:pt x="497485" y="359979"/>
                  </a:lnTo>
                  <a:lnTo>
                    <a:pt x="0" y="359979"/>
                  </a:lnTo>
                  <a:close/>
                </a:path>
              </a:pathLst>
            </a:custGeom>
            <a:gradFill rotWithShape="1">
              <a:gsLst>
                <a:gs pos="0">
                  <a:srgbClr val="FF3131">
                    <a:alpha val="100000"/>
                  </a:srgbClr>
                </a:gs>
                <a:gs pos="100000">
                  <a:srgbClr val="FF914D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20" name="TextBox 20"/>
            <p:cNvSpPr txBox="1"/>
            <p:nvPr/>
          </p:nvSpPr>
          <p:spPr>
            <a:xfrm>
              <a:off x="0" y="-28575"/>
              <a:ext cx="497485" cy="3885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9"/>
                </a:lnSpc>
              </a:pPr>
              <a:endParaRPr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1028700" y="1950550"/>
            <a:ext cx="4268352" cy="23523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099"/>
              </a:lnSpc>
            </a:pPr>
            <a:r>
              <a:rPr lang="en-US" sz="9999" b="1" dirty="0">
                <a:solidFill>
                  <a:schemeClr val="tx1">
                    <a:lumMod val="95000"/>
                    <a:lumOff val="5000"/>
                  </a:schemeClr>
                </a:solidFill>
                <a:latin typeface="Heading Now 31-38 Bold"/>
                <a:ea typeface="Heading Now 31-38 Bold"/>
                <a:cs typeface="Heading Now 31-38 Bold"/>
                <a:sym typeface="Heading Now 31-38 Bold"/>
              </a:rPr>
              <a:t>Overall Conclusion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2319860" y="1019175"/>
            <a:ext cx="847412" cy="221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HOME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3424041" y="1019175"/>
            <a:ext cx="847412" cy="221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SERVICE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4528628" y="1019175"/>
            <a:ext cx="1105735" cy="221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ABOUT US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5923945" y="1019175"/>
            <a:ext cx="1335355" cy="221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CONTACT US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028700" y="4955570"/>
            <a:ext cx="7048500" cy="14747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322"/>
              </a:lnSpc>
              <a:spcBef>
                <a:spcPct val="0"/>
              </a:spcBef>
            </a:pPr>
            <a:r>
              <a:rPr lang="en-US" sz="2400" dirty="0">
                <a:latin typeface="Arial Rounded MT Bold" panose="020F0704030504030204" pitchFamily="34" charset="0"/>
              </a:rPr>
              <a:t>Web scraping Cars24 data reveals that the used car market follows clear, data-driven trends — empowering smarter, fairer, and more transparent car buying and selling decisions through real-time insights.</a:t>
            </a:r>
            <a:endParaRPr lang="en-US" sz="2400" u="none" strike="noStrike" spc="-98" dirty="0">
              <a:solidFill>
                <a:schemeClr val="tx1">
                  <a:lumMod val="95000"/>
                  <a:lumOff val="5000"/>
                </a:schemeClr>
              </a:solidFill>
              <a:latin typeface="Arial Rounded MT Bold" panose="020F0704030504030204" pitchFamily="34" charset="0"/>
              <a:ea typeface="Open Sauce"/>
              <a:cs typeface="Open Sauce"/>
              <a:sym typeface="Open Sauce"/>
            </a:endParaRPr>
          </a:p>
        </p:txBody>
      </p:sp>
      <p:sp>
        <p:nvSpPr>
          <p:cNvPr id="34" name="Freeform 34"/>
          <p:cNvSpPr/>
          <p:nvPr/>
        </p:nvSpPr>
        <p:spPr>
          <a:xfrm flipH="1">
            <a:off x="-823309" y="8770892"/>
            <a:ext cx="4476030" cy="1516108"/>
          </a:xfrm>
          <a:custGeom>
            <a:avLst/>
            <a:gdLst/>
            <a:ahLst/>
            <a:cxnLst/>
            <a:rect l="l" t="t" r="r" b="b"/>
            <a:pathLst>
              <a:path w="4476030" h="1516108">
                <a:moveTo>
                  <a:pt x="4476030" y="0"/>
                </a:moveTo>
                <a:lnTo>
                  <a:pt x="0" y="0"/>
                </a:lnTo>
                <a:lnTo>
                  <a:pt x="0" y="1516108"/>
                </a:lnTo>
                <a:lnTo>
                  <a:pt x="4476030" y="1516108"/>
                </a:lnTo>
                <a:lnTo>
                  <a:pt x="447603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037EB0B-344C-41FA-831D-966F2B45E22F}"/>
              </a:ext>
            </a:extLst>
          </p:cNvPr>
          <p:cNvSpPr txBox="1"/>
          <p:nvPr/>
        </p:nvSpPr>
        <p:spPr>
          <a:xfrm>
            <a:off x="14604303" y="3484840"/>
            <a:ext cx="32432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The used car market follows predictable patterns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D94CF0D-14C5-4EEB-A10A-6F200B79EA6B}"/>
              </a:ext>
            </a:extLst>
          </p:cNvPr>
          <p:cNvSpPr txBox="1"/>
          <p:nvPr/>
        </p:nvSpPr>
        <p:spPr>
          <a:xfrm>
            <a:off x="14571841" y="5988824"/>
            <a:ext cx="33956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Data can help reduce pricing confusion and ensure fairness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9073B31-A8AC-4D60-952B-200898519CFE}"/>
              </a:ext>
            </a:extLst>
          </p:cNvPr>
          <p:cNvSpPr txBox="1"/>
          <p:nvPr/>
        </p:nvSpPr>
        <p:spPr>
          <a:xfrm>
            <a:off x="14399777" y="8538846"/>
            <a:ext cx="36522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Web scraping enables real-time data collection from multiple sources</a:t>
            </a:r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62FA10B1-A181-44DB-9879-C7AAB7814F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85607" y="-523861"/>
            <a:ext cx="4523563" cy="3529097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06E00AEA-0364-41DD-B275-86540B45DB8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569349" y="9487759"/>
            <a:ext cx="2524255" cy="5318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28820" y="1214492"/>
            <a:ext cx="16343263" cy="8859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6938"/>
              </a:lnSpc>
            </a:pPr>
            <a:r>
              <a:rPr lang="en-US" sz="5563" b="1" dirty="0">
                <a:solidFill>
                  <a:srgbClr val="000000"/>
                </a:solidFill>
                <a:latin typeface="Arial Black" panose="020B0A04020102020204" pitchFamily="34" charset="0"/>
                <a:ea typeface="Inter Bold" pitchFamily="34" charset="-122"/>
                <a:cs typeface="Inter Bold" pitchFamily="34" charset="-120"/>
              </a:rPr>
              <a:t>About Me</a:t>
            </a:r>
            <a:endParaRPr lang="en-US" sz="5563" dirty="0">
              <a:latin typeface="Arial Black" panose="020B0A0402010202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992237" y="3231801"/>
            <a:ext cx="10152014" cy="10659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438"/>
              </a:lnSpc>
            </a:pPr>
            <a:r>
              <a:rPr lang="en-US" sz="2750" b="1" dirty="0">
                <a:solidFill>
                  <a:srgbClr val="000000"/>
                </a:solidFill>
                <a:latin typeface="Castellar" panose="020A0402060406010301" pitchFamily="18" charset="0"/>
                <a:ea typeface="Inter Bold" pitchFamily="34" charset="-122"/>
                <a:cs typeface="Inter Bold" pitchFamily="34" charset="-120"/>
              </a:rPr>
              <a:t>ADITYA SHINDE</a:t>
            </a:r>
          </a:p>
          <a:p>
            <a:pPr>
              <a:lnSpc>
                <a:spcPts val="3438"/>
              </a:lnSpc>
            </a:pPr>
            <a:r>
              <a:rPr lang="en-US" sz="2000" dirty="0">
                <a:solidFill>
                  <a:srgbClr val="272525"/>
                </a:solidFill>
                <a:latin typeface="Arial Black" panose="020B0A04020102020204" pitchFamily="34" charset="0"/>
                <a:ea typeface="Inter" pitchFamily="34" charset="-122"/>
                <a:cs typeface="Inter" pitchFamily="34" charset="-120"/>
              </a:rPr>
              <a:t>Bachelor of Engineering in</a:t>
            </a:r>
            <a:endParaRPr lang="en-US" sz="2000" b="1" dirty="0">
              <a:solidFill>
                <a:srgbClr val="000000"/>
              </a:solidFill>
              <a:latin typeface="Inter Bold" pitchFamily="34" charset="0"/>
              <a:ea typeface="Inter Bold" pitchFamily="34" charset="-122"/>
              <a:cs typeface="Inter Bold" pitchFamily="34" charset="-120"/>
            </a:endParaRPr>
          </a:p>
          <a:p>
            <a:pPr>
              <a:lnSpc>
                <a:spcPts val="3438"/>
              </a:lnSpc>
            </a:pPr>
            <a:endParaRPr lang="en-US" sz="2750" b="1" dirty="0">
              <a:solidFill>
                <a:srgbClr val="000000"/>
              </a:solidFill>
              <a:latin typeface="Inter Bold" pitchFamily="34" charset="0"/>
              <a:ea typeface="Inter Bold" pitchFamily="34" charset="-122"/>
              <a:cs typeface="Inter Bold" pitchFamily="34" charset="-120"/>
            </a:endParaRPr>
          </a:p>
          <a:p>
            <a:pPr>
              <a:lnSpc>
                <a:spcPts val="3438"/>
              </a:lnSpc>
            </a:pPr>
            <a:endParaRPr lang="en-US" sz="2750" b="1" dirty="0">
              <a:solidFill>
                <a:srgbClr val="000000"/>
              </a:solidFill>
              <a:latin typeface="Inter Bold" pitchFamily="34" charset="0"/>
              <a:ea typeface="Inter Bold" pitchFamily="34" charset="-122"/>
              <a:cs typeface="Inter Bold" pitchFamily="34" charset="-120"/>
            </a:endParaRPr>
          </a:p>
          <a:p>
            <a:pPr>
              <a:lnSpc>
                <a:spcPts val="3438"/>
              </a:lnSpc>
            </a:pPr>
            <a:endParaRPr lang="en-US" sz="2750" dirty="0"/>
          </a:p>
        </p:txBody>
      </p:sp>
      <p:sp>
        <p:nvSpPr>
          <p:cNvPr id="13" name="Text 11"/>
          <p:cNvSpPr/>
          <p:nvPr/>
        </p:nvSpPr>
        <p:spPr>
          <a:xfrm>
            <a:off x="1261914" y="8366094"/>
            <a:ext cx="7805886" cy="4536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563"/>
              </a:lnSpc>
            </a:pPr>
            <a:r>
              <a:rPr lang="en-US" sz="2188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Linkedln</a:t>
            </a:r>
            <a:r>
              <a:rPr lang="en-US" sz="2188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| GitHub</a:t>
            </a:r>
            <a:endParaRPr lang="en-US" sz="2188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22E82D3-5A13-4F21-9362-A3569B7889A2}"/>
              </a:ext>
            </a:extLst>
          </p:cNvPr>
          <p:cNvSpPr/>
          <p:nvPr/>
        </p:nvSpPr>
        <p:spPr>
          <a:xfrm>
            <a:off x="16030936" y="8481384"/>
            <a:ext cx="2141318" cy="168987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25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142F9CC-FC49-4177-8F7C-F415586704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69349" y="9487759"/>
            <a:ext cx="2524255" cy="531840"/>
          </a:xfrm>
          <a:prstGeom prst="rect">
            <a:avLst/>
          </a:prstGeom>
        </p:spPr>
      </p:pic>
      <p:sp>
        <p:nvSpPr>
          <p:cNvPr id="20" name="Text 3">
            <a:extLst>
              <a:ext uri="{FF2B5EF4-FFF2-40B4-BE49-F238E27FC236}">
                <a16:creationId xmlns:a16="http://schemas.microsoft.com/office/drawing/2014/main" id="{025A0E3A-2522-4D2F-ACF0-E2746A462913}"/>
              </a:ext>
            </a:extLst>
          </p:cNvPr>
          <p:cNvSpPr/>
          <p:nvPr/>
        </p:nvSpPr>
        <p:spPr>
          <a:xfrm>
            <a:off x="992237" y="4296350"/>
            <a:ext cx="7805886" cy="37332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563"/>
              </a:lnSpc>
            </a:pPr>
            <a:r>
              <a:rPr lang="en-US" sz="2000" dirty="0">
                <a:latin typeface="Arial Black" panose="020B0A04020102020204" pitchFamily="34" charset="0"/>
              </a:rPr>
              <a:t>I am passionate about Data Science, as I enjoy working with data, uncovering insights, and transforming information into meaningful solutions.</a:t>
            </a:r>
          </a:p>
          <a:p>
            <a:pPr>
              <a:lnSpc>
                <a:spcPts val="3563"/>
              </a:lnSpc>
            </a:pPr>
            <a:r>
              <a:rPr lang="en-US" sz="2000" dirty="0">
                <a:latin typeface="Arial Black" panose="020B0A04020102020204" pitchFamily="34" charset="0"/>
              </a:rPr>
              <a:t>I love exploring new technologies, solving real-world problems, and continuously improving my technical skills</a:t>
            </a:r>
          </a:p>
          <a:p>
            <a:pPr>
              <a:lnSpc>
                <a:spcPts val="3563"/>
              </a:lnSpc>
            </a:pPr>
            <a:r>
              <a:rPr lang="en-US" sz="2000" dirty="0">
                <a:latin typeface="Arial Black" panose="020B0A04020102020204" pitchFamily="34" charset="0"/>
              </a:rPr>
              <a:t>My goal is to make data tell impactful stories that drive smart decisions</a:t>
            </a:r>
            <a:r>
              <a:rPr lang="en-US" sz="2188" dirty="0">
                <a:latin typeface="Arial Black" panose="020B0A04020102020204" pitchFamily="34" charset="0"/>
              </a:rPr>
              <a:t>.</a:t>
            </a:r>
            <a:endParaRPr lang="en-US" sz="2000" dirty="0">
              <a:latin typeface="Arial Black" panose="020B0A040201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7D9A03-93B7-40F1-B912-688219B842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53800" y="2705100"/>
            <a:ext cx="48768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204786" y="-711477"/>
            <a:ext cx="14469015" cy="13985681"/>
            <a:chOff x="0" y="0"/>
            <a:chExt cx="761776" cy="73632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61776" cy="736329"/>
            </a:xfrm>
            <a:custGeom>
              <a:avLst/>
              <a:gdLst/>
              <a:ahLst/>
              <a:cxnLst/>
              <a:rect l="l" t="t" r="r" b="b"/>
              <a:pathLst>
                <a:path w="761776" h="736329">
                  <a:moveTo>
                    <a:pt x="203200" y="0"/>
                  </a:moveTo>
                  <a:lnTo>
                    <a:pt x="761776" y="0"/>
                  </a:lnTo>
                  <a:lnTo>
                    <a:pt x="558576" y="736329"/>
                  </a:lnTo>
                  <a:lnTo>
                    <a:pt x="0" y="736329"/>
                  </a:lnTo>
                  <a:lnTo>
                    <a:pt x="203200" y="0"/>
                  </a:lnTo>
                  <a:close/>
                </a:path>
              </a:pathLst>
            </a:custGeom>
            <a:gradFill rotWithShape="1">
              <a:gsLst>
                <a:gs pos="0">
                  <a:srgbClr val="FF3131">
                    <a:alpha val="100000"/>
                  </a:srgbClr>
                </a:gs>
                <a:gs pos="100000">
                  <a:srgbClr val="FF914D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101600" y="-28575"/>
              <a:ext cx="558576" cy="7649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9310648" y="1842590"/>
            <a:ext cx="12091211" cy="3238854"/>
            <a:chOff x="0" y="0"/>
            <a:chExt cx="2804897" cy="751344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804897" cy="751344"/>
            </a:xfrm>
            <a:custGeom>
              <a:avLst/>
              <a:gdLst/>
              <a:ahLst/>
              <a:cxnLst/>
              <a:rect l="l" t="t" r="r" b="b"/>
              <a:pathLst>
                <a:path w="2804897" h="751344">
                  <a:moveTo>
                    <a:pt x="203200" y="0"/>
                  </a:moveTo>
                  <a:lnTo>
                    <a:pt x="2804897" y="0"/>
                  </a:lnTo>
                  <a:lnTo>
                    <a:pt x="2601697" y="751344"/>
                  </a:lnTo>
                  <a:lnTo>
                    <a:pt x="0" y="751344"/>
                  </a:lnTo>
                  <a:lnTo>
                    <a:pt x="203200" y="0"/>
                  </a:lnTo>
                  <a:close/>
                </a:path>
              </a:pathLst>
            </a:custGeom>
            <a:blipFill>
              <a:blip r:embed="rId2"/>
              <a:stretch>
                <a:fillRect t="-74361" b="-74361"/>
              </a:stretch>
            </a:blipFill>
          </p:spPr>
        </p:sp>
      </p:grpSp>
      <p:sp>
        <p:nvSpPr>
          <p:cNvPr id="12" name="TextBox 12"/>
          <p:cNvSpPr txBox="1"/>
          <p:nvPr/>
        </p:nvSpPr>
        <p:spPr>
          <a:xfrm>
            <a:off x="1028700" y="2175066"/>
            <a:ext cx="7246603" cy="70832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338"/>
              </a:lnSpc>
            </a:pPr>
            <a:r>
              <a:rPr lang="en-US" sz="26745" b="1" dirty="0">
                <a:solidFill>
                  <a:srgbClr val="FFFFFF"/>
                </a:solidFill>
                <a:latin typeface="Heading Now 31-38 Bold"/>
                <a:ea typeface="Heading Now 31-38 Bold"/>
                <a:cs typeface="Heading Now 31-38 Bold"/>
                <a:sym typeface="Heading Now 31-38 Bold"/>
              </a:rPr>
              <a:t>THANK YOU</a:t>
            </a:r>
          </a:p>
        </p:txBody>
      </p:sp>
      <p:sp>
        <p:nvSpPr>
          <p:cNvPr id="22" name="Freeform 22"/>
          <p:cNvSpPr/>
          <p:nvPr/>
        </p:nvSpPr>
        <p:spPr>
          <a:xfrm>
            <a:off x="4834618" y="641212"/>
            <a:ext cx="4476030" cy="1516108"/>
          </a:xfrm>
          <a:custGeom>
            <a:avLst/>
            <a:gdLst/>
            <a:ahLst/>
            <a:cxnLst/>
            <a:rect l="l" t="t" r="r" b="b"/>
            <a:pathLst>
              <a:path w="4476030" h="1516108">
                <a:moveTo>
                  <a:pt x="0" y="0"/>
                </a:moveTo>
                <a:lnTo>
                  <a:pt x="4476030" y="0"/>
                </a:lnTo>
                <a:lnTo>
                  <a:pt x="4476030" y="1516108"/>
                </a:lnTo>
                <a:lnTo>
                  <a:pt x="0" y="15161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14528628" y="9135397"/>
            <a:ext cx="4476030" cy="1516108"/>
          </a:xfrm>
          <a:custGeom>
            <a:avLst/>
            <a:gdLst/>
            <a:ahLst/>
            <a:cxnLst/>
            <a:rect l="l" t="t" r="r" b="b"/>
            <a:pathLst>
              <a:path w="4476030" h="1516108">
                <a:moveTo>
                  <a:pt x="0" y="0"/>
                </a:moveTo>
                <a:lnTo>
                  <a:pt x="4476030" y="0"/>
                </a:lnTo>
                <a:lnTo>
                  <a:pt x="4476030" y="1516108"/>
                </a:lnTo>
                <a:lnTo>
                  <a:pt x="0" y="15161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084195" y="-1823657"/>
            <a:ext cx="12545992" cy="15900493"/>
            <a:chOff x="0" y="0"/>
            <a:chExt cx="668049" cy="84667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68049" cy="846670"/>
            </a:xfrm>
            <a:custGeom>
              <a:avLst/>
              <a:gdLst/>
              <a:ahLst/>
              <a:cxnLst/>
              <a:rect l="l" t="t" r="r" b="b"/>
              <a:pathLst>
                <a:path w="668049" h="846670">
                  <a:moveTo>
                    <a:pt x="203200" y="0"/>
                  </a:moveTo>
                  <a:lnTo>
                    <a:pt x="668049" y="0"/>
                  </a:lnTo>
                  <a:lnTo>
                    <a:pt x="464849" y="846670"/>
                  </a:lnTo>
                  <a:lnTo>
                    <a:pt x="0" y="846670"/>
                  </a:lnTo>
                  <a:lnTo>
                    <a:pt x="203200" y="0"/>
                  </a:lnTo>
                  <a:close/>
                </a:path>
              </a:pathLst>
            </a:custGeom>
            <a:gradFill rotWithShape="1">
              <a:gsLst>
                <a:gs pos="0">
                  <a:srgbClr val="FF3131">
                    <a:alpha val="100000"/>
                  </a:srgbClr>
                </a:gs>
                <a:gs pos="100000">
                  <a:srgbClr val="FF914D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101600" y="-28575"/>
              <a:ext cx="464849" cy="8752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028700" y="1938711"/>
            <a:ext cx="6776907" cy="7319589"/>
            <a:chOff x="0" y="0"/>
            <a:chExt cx="1049920" cy="113399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049920" cy="1133996"/>
            </a:xfrm>
            <a:custGeom>
              <a:avLst/>
              <a:gdLst/>
              <a:ahLst/>
              <a:cxnLst/>
              <a:rect l="l" t="t" r="r" b="b"/>
              <a:pathLst>
                <a:path w="1049920" h="1133996">
                  <a:moveTo>
                    <a:pt x="0" y="0"/>
                  </a:moveTo>
                  <a:lnTo>
                    <a:pt x="1049920" y="0"/>
                  </a:lnTo>
                  <a:lnTo>
                    <a:pt x="1049920" y="1133996"/>
                  </a:lnTo>
                  <a:lnTo>
                    <a:pt x="0" y="1133996"/>
                  </a:lnTo>
                  <a:close/>
                </a:path>
              </a:pathLst>
            </a:custGeom>
            <a:blipFill>
              <a:blip r:embed="rId3"/>
              <a:stretch>
                <a:fillRect l="-46006" r="-46006"/>
              </a:stretch>
            </a:blipFill>
          </p:spPr>
        </p:sp>
      </p:grpSp>
      <p:sp>
        <p:nvSpPr>
          <p:cNvPr id="10" name="TextBox 10"/>
          <p:cNvSpPr txBox="1"/>
          <p:nvPr/>
        </p:nvSpPr>
        <p:spPr>
          <a:xfrm>
            <a:off x="12319860" y="1019175"/>
            <a:ext cx="847412" cy="221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HOME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424041" y="1019175"/>
            <a:ext cx="847412" cy="221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SERVICE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4528628" y="1019175"/>
            <a:ext cx="1105735" cy="221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ABOUT US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5923945" y="1019175"/>
            <a:ext cx="1335355" cy="221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CONTACT US</a:t>
            </a:r>
          </a:p>
        </p:txBody>
      </p:sp>
      <p:sp>
        <p:nvSpPr>
          <p:cNvPr id="15" name="Freeform 15"/>
          <p:cNvSpPr/>
          <p:nvPr/>
        </p:nvSpPr>
        <p:spPr>
          <a:xfrm flipH="1">
            <a:off x="-861740" y="8770892"/>
            <a:ext cx="4476030" cy="1516108"/>
          </a:xfrm>
          <a:custGeom>
            <a:avLst/>
            <a:gdLst/>
            <a:ahLst/>
            <a:cxnLst/>
            <a:rect l="l" t="t" r="r" b="b"/>
            <a:pathLst>
              <a:path w="4476030" h="1516108">
                <a:moveTo>
                  <a:pt x="4476030" y="0"/>
                </a:moveTo>
                <a:lnTo>
                  <a:pt x="0" y="0"/>
                </a:lnTo>
                <a:lnTo>
                  <a:pt x="0" y="1516108"/>
                </a:lnTo>
                <a:lnTo>
                  <a:pt x="4476030" y="1516108"/>
                </a:lnTo>
                <a:lnTo>
                  <a:pt x="447603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4563006" y="1938711"/>
            <a:ext cx="4476030" cy="1516108"/>
          </a:xfrm>
          <a:custGeom>
            <a:avLst/>
            <a:gdLst/>
            <a:ahLst/>
            <a:cxnLst/>
            <a:rect l="l" t="t" r="r" b="b"/>
            <a:pathLst>
              <a:path w="4476030" h="1516108">
                <a:moveTo>
                  <a:pt x="0" y="0"/>
                </a:moveTo>
                <a:lnTo>
                  <a:pt x="4476030" y="0"/>
                </a:lnTo>
                <a:lnTo>
                  <a:pt x="4476030" y="1516108"/>
                </a:lnTo>
                <a:lnTo>
                  <a:pt x="0" y="15161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16B61F7-F137-4899-81C3-74756EB3E419}"/>
              </a:ext>
            </a:extLst>
          </p:cNvPr>
          <p:cNvSpPr txBox="1"/>
          <p:nvPr/>
        </p:nvSpPr>
        <p:spPr>
          <a:xfrm>
            <a:off x="7520964" y="766602"/>
            <a:ext cx="1044520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1B1B27"/>
                </a:solidFill>
                <a:latin typeface="Arial Black" panose="020B0A04020102020204" pitchFamily="34" charset="0"/>
                <a:ea typeface="Alexandria" pitchFamily="34" charset="-122"/>
                <a:cs typeface="Alexandria" pitchFamily="34" charset="-120"/>
              </a:rPr>
              <a:t>Why Used Car Data Analysis Matters</a:t>
            </a:r>
            <a:endParaRPr lang="en-US" sz="4000" dirty="0">
              <a:latin typeface="Arial Black" panose="020B0A04020102020204" pitchFamily="34" charset="0"/>
            </a:endParaRPr>
          </a:p>
          <a:p>
            <a:endParaRPr lang="en-IN" sz="4000" dirty="0">
              <a:latin typeface="Arial Black" panose="020B0A040201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7B9DF57-2AD7-4CF2-BBF2-5B01EA2CBA69}"/>
              </a:ext>
            </a:extLst>
          </p:cNvPr>
          <p:cNvSpPr txBox="1"/>
          <p:nvPr/>
        </p:nvSpPr>
        <p:spPr>
          <a:xfrm>
            <a:off x="7978011" y="1795302"/>
            <a:ext cx="9982200" cy="7573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800" dirty="0">
                <a:solidFill>
                  <a:srgbClr val="404155"/>
                </a:solidFill>
                <a:ea typeface="Nobile" pitchFamily="34" charset="-122"/>
                <a:cs typeface="Nobile" pitchFamily="34" charset="-120"/>
              </a:rPr>
              <a:t>The market for pre-owned vehicles is experiencing significant growth, driven by digital platforms. Understanding the underlying data is crucial for competitive advantage.</a:t>
            </a:r>
            <a:endParaRPr lang="en-US" sz="1800" dirty="0"/>
          </a:p>
        </p:txBody>
      </p:sp>
      <p:pic>
        <p:nvPicPr>
          <p:cNvPr id="20" name="Image 0" descr="preencoded.png">
            <a:extLst>
              <a:ext uri="{FF2B5EF4-FFF2-40B4-BE49-F238E27FC236}">
                <a16:creationId xmlns:a16="http://schemas.microsoft.com/office/drawing/2014/main" id="{1841A072-1A9D-4A00-8052-D14F3ABFD17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62330" y="3079535"/>
            <a:ext cx="318611" cy="31861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8E36692C-064B-4C0B-AA21-F4F2D8F81B11}"/>
              </a:ext>
            </a:extLst>
          </p:cNvPr>
          <p:cNvSpPr txBox="1"/>
          <p:nvPr/>
        </p:nvSpPr>
        <p:spPr>
          <a:xfrm>
            <a:off x="8749947" y="3055211"/>
            <a:ext cx="3085698" cy="401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800" b="1" dirty="0">
                <a:solidFill>
                  <a:srgbClr val="404155"/>
                </a:solidFill>
                <a:latin typeface="Arial Black" panose="020B0A04020102020204" pitchFamily="34" charset="0"/>
                <a:ea typeface="Alexandria" pitchFamily="34" charset="-122"/>
                <a:cs typeface="Alexandria" pitchFamily="34" charset="-120"/>
              </a:rPr>
              <a:t>Market Dynamics</a:t>
            </a:r>
            <a:endParaRPr lang="en-US" sz="1800" b="1" dirty="0">
              <a:latin typeface="Arial Black" panose="020B0A04020102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40BD87D-7605-43C2-A393-DA0650DEAE67}"/>
              </a:ext>
            </a:extLst>
          </p:cNvPr>
          <p:cNvSpPr txBox="1"/>
          <p:nvPr/>
        </p:nvSpPr>
        <p:spPr>
          <a:xfrm>
            <a:off x="8763000" y="3454819"/>
            <a:ext cx="290363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404155"/>
                </a:solidFill>
                <a:ea typeface="Nobile" pitchFamily="34" charset="-122"/>
                <a:cs typeface="Nobile" pitchFamily="34" charset="-120"/>
              </a:rPr>
              <a:t>Used car markets are booming, powered by platforms like Cars24, OLX, and </a:t>
            </a:r>
            <a:r>
              <a:rPr lang="en-US" sz="1800" dirty="0" err="1">
                <a:solidFill>
                  <a:srgbClr val="404155"/>
                </a:solidFill>
                <a:ea typeface="Nobile" pitchFamily="34" charset="-122"/>
                <a:cs typeface="Nobile" pitchFamily="34" charset="-120"/>
              </a:rPr>
              <a:t>Spinny</a:t>
            </a:r>
            <a:r>
              <a:rPr lang="en-US" sz="1800" dirty="0">
                <a:solidFill>
                  <a:srgbClr val="404155"/>
                </a:solidFill>
                <a:ea typeface="Nobile" pitchFamily="34" charset="-122"/>
                <a:cs typeface="Nobile" pitchFamily="34" charset="-120"/>
              </a:rPr>
              <a:t>, creating massive, complex datasets.</a:t>
            </a:r>
            <a:endParaRPr lang="en-US" sz="1800" dirty="0"/>
          </a:p>
          <a:p>
            <a:endParaRPr lang="en-IN" dirty="0"/>
          </a:p>
        </p:txBody>
      </p:sp>
      <p:pic>
        <p:nvPicPr>
          <p:cNvPr id="27" name="Image 1" descr="preencoded.png">
            <a:extLst>
              <a:ext uri="{FF2B5EF4-FFF2-40B4-BE49-F238E27FC236}">
                <a16:creationId xmlns:a16="http://schemas.microsoft.com/office/drawing/2014/main" id="{06400CD6-A08A-42BB-A713-168772D74F6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851143" y="3055211"/>
            <a:ext cx="318611" cy="318611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6CF1631B-E9EE-4757-A67F-BD0F61F98973}"/>
              </a:ext>
            </a:extLst>
          </p:cNvPr>
          <p:cNvSpPr txBox="1"/>
          <p:nvPr/>
        </p:nvSpPr>
        <p:spPr>
          <a:xfrm>
            <a:off x="12319860" y="3042334"/>
            <a:ext cx="28460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404155"/>
                </a:solidFill>
                <a:latin typeface="Arial Black" panose="020B0A04020102020204" pitchFamily="34" charset="0"/>
                <a:ea typeface="Alexandria" pitchFamily="34" charset="-122"/>
                <a:cs typeface="Alexandria" pitchFamily="34" charset="-120"/>
              </a:rPr>
              <a:t>Pricing Variables</a:t>
            </a:r>
            <a:endParaRPr lang="en-US" sz="1800" b="1" dirty="0">
              <a:latin typeface="Arial Black" panose="020B0A04020102020204" pitchFamily="34" charset="0"/>
            </a:endParaRPr>
          </a:p>
          <a:p>
            <a:endParaRPr lang="en-IN" b="1" dirty="0">
              <a:latin typeface="Arial Black" panose="020B0A04020102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F001C5E-D8EC-4D13-B1A3-6C2AB271AD8E}"/>
              </a:ext>
            </a:extLst>
          </p:cNvPr>
          <p:cNvSpPr txBox="1"/>
          <p:nvPr/>
        </p:nvSpPr>
        <p:spPr>
          <a:xfrm>
            <a:off x="12305806" y="3425817"/>
            <a:ext cx="348197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404155"/>
                </a:solidFill>
                <a:ea typeface="Nobile" pitchFamily="34" charset="-122"/>
                <a:cs typeface="Nobile" pitchFamily="34" charset="-120"/>
              </a:rPr>
              <a:t>Pricing is highly variable, influenced by factors such as: </a:t>
            </a:r>
            <a:r>
              <a:rPr lang="en-US" sz="1800" b="1" dirty="0">
                <a:solidFill>
                  <a:srgbClr val="404155"/>
                </a:solidFill>
                <a:ea typeface="Nobile" pitchFamily="34" charset="-122"/>
                <a:cs typeface="Nobile" pitchFamily="34" charset="-120"/>
              </a:rPr>
              <a:t>brand, model, manufacturing year, fuel type, and kilometers driven.</a:t>
            </a:r>
            <a:endParaRPr lang="en-US" sz="1800" dirty="0"/>
          </a:p>
          <a:p>
            <a:endParaRPr lang="en-IN" dirty="0"/>
          </a:p>
        </p:txBody>
      </p:sp>
      <p:pic>
        <p:nvPicPr>
          <p:cNvPr id="31" name="Image 2" descr="preencoded.png">
            <a:extLst>
              <a:ext uri="{FF2B5EF4-FFF2-40B4-BE49-F238E27FC236}">
                <a16:creationId xmlns:a16="http://schemas.microsoft.com/office/drawing/2014/main" id="{58DC834F-FE69-4D3F-8238-E431BB51EEE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01478" y="6135663"/>
            <a:ext cx="318611" cy="31861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2D56B64A-0F26-4D1B-BBD0-4BD86E2C9AB7}"/>
              </a:ext>
            </a:extLst>
          </p:cNvPr>
          <p:cNvSpPr txBox="1"/>
          <p:nvPr/>
        </p:nvSpPr>
        <p:spPr>
          <a:xfrm>
            <a:off x="8804594" y="6131109"/>
            <a:ext cx="40718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404155"/>
                </a:solidFill>
                <a:latin typeface="Arial Black" panose="020B0A04020102020204" pitchFamily="34" charset="0"/>
                <a:ea typeface="Alexandria" pitchFamily="34" charset="-122"/>
                <a:cs typeface="Alexandria" pitchFamily="34" charset="-120"/>
              </a:rPr>
              <a:t>Key Insights Gained</a:t>
            </a:r>
            <a:endParaRPr lang="en-US" sz="1800" b="1" dirty="0">
              <a:latin typeface="Arial Black" panose="020B0A04020102020204" pitchFamily="34" charset="0"/>
            </a:endParaRPr>
          </a:p>
          <a:p>
            <a:endParaRPr lang="en-IN" b="1" dirty="0">
              <a:latin typeface="Arial Black" panose="020B0A0402010202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8C3A443-5691-47F2-8671-BC2616A9B194}"/>
              </a:ext>
            </a:extLst>
          </p:cNvPr>
          <p:cNvSpPr txBox="1"/>
          <p:nvPr/>
        </p:nvSpPr>
        <p:spPr>
          <a:xfrm>
            <a:off x="8804594" y="6571574"/>
            <a:ext cx="7696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404155"/>
                </a:solidFill>
                <a:ea typeface="Nobile" pitchFamily="34" charset="-122"/>
                <a:cs typeface="Nobile" pitchFamily="34" charset="-120"/>
              </a:rPr>
              <a:t>Data analysis helps us quantify: best resale value by brand/model, the impact of fuel type on cost, and critical regional price variations.</a:t>
            </a:r>
            <a:endParaRPr lang="en-US" sz="1800" dirty="0"/>
          </a:p>
          <a:p>
            <a:endParaRPr lang="en-IN" dirty="0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733F6749-9C5E-47B2-BE22-85EEE641D88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569349" y="9487759"/>
            <a:ext cx="2524255" cy="5318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7868556" cy="10287000"/>
            <a:chOff x="0" y="0"/>
            <a:chExt cx="867397" cy="113399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67397" cy="1133996"/>
            </a:xfrm>
            <a:custGeom>
              <a:avLst/>
              <a:gdLst/>
              <a:ahLst/>
              <a:cxnLst/>
              <a:rect l="l" t="t" r="r" b="b"/>
              <a:pathLst>
                <a:path w="867397" h="1133996">
                  <a:moveTo>
                    <a:pt x="0" y="0"/>
                  </a:moveTo>
                  <a:lnTo>
                    <a:pt x="867397" y="0"/>
                  </a:lnTo>
                  <a:lnTo>
                    <a:pt x="867397" y="1133996"/>
                  </a:lnTo>
                  <a:lnTo>
                    <a:pt x="0" y="1133996"/>
                  </a:lnTo>
                  <a:close/>
                </a:path>
              </a:pathLst>
            </a:custGeom>
            <a:blipFill>
              <a:blip r:embed="rId2"/>
              <a:stretch>
                <a:fillRect l="-48051" r="-48051"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4370802" y="5637833"/>
            <a:ext cx="6753124" cy="3008707"/>
            <a:chOff x="0" y="0"/>
            <a:chExt cx="1900374" cy="84667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900374" cy="846670"/>
            </a:xfrm>
            <a:custGeom>
              <a:avLst/>
              <a:gdLst/>
              <a:ahLst/>
              <a:cxnLst/>
              <a:rect l="l" t="t" r="r" b="b"/>
              <a:pathLst>
                <a:path w="1900374" h="846670">
                  <a:moveTo>
                    <a:pt x="203200" y="0"/>
                  </a:moveTo>
                  <a:lnTo>
                    <a:pt x="1900374" y="0"/>
                  </a:lnTo>
                  <a:lnTo>
                    <a:pt x="1697174" y="846670"/>
                  </a:lnTo>
                  <a:lnTo>
                    <a:pt x="0" y="846670"/>
                  </a:lnTo>
                  <a:lnTo>
                    <a:pt x="203200" y="0"/>
                  </a:lnTo>
                  <a:close/>
                </a:path>
              </a:pathLst>
            </a:custGeom>
            <a:gradFill rotWithShape="1">
              <a:gsLst>
                <a:gs pos="0">
                  <a:srgbClr val="FF3131">
                    <a:alpha val="100000"/>
                  </a:srgbClr>
                </a:gs>
                <a:gs pos="100000">
                  <a:srgbClr val="FF914D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7" name="TextBox 7"/>
            <p:cNvSpPr txBox="1"/>
            <p:nvPr/>
          </p:nvSpPr>
          <p:spPr>
            <a:xfrm>
              <a:off x="101600" y="-28575"/>
              <a:ext cx="1697174" cy="8752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506176" y="5637833"/>
            <a:ext cx="6753124" cy="3008707"/>
            <a:chOff x="0" y="0"/>
            <a:chExt cx="1900374" cy="84667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900374" cy="846670"/>
            </a:xfrm>
            <a:custGeom>
              <a:avLst/>
              <a:gdLst/>
              <a:ahLst/>
              <a:cxnLst/>
              <a:rect l="l" t="t" r="r" b="b"/>
              <a:pathLst>
                <a:path w="1900374" h="846670">
                  <a:moveTo>
                    <a:pt x="203200" y="0"/>
                  </a:moveTo>
                  <a:lnTo>
                    <a:pt x="1900374" y="0"/>
                  </a:lnTo>
                  <a:lnTo>
                    <a:pt x="1697174" y="846670"/>
                  </a:lnTo>
                  <a:lnTo>
                    <a:pt x="0" y="846670"/>
                  </a:lnTo>
                  <a:lnTo>
                    <a:pt x="203200" y="0"/>
                  </a:lnTo>
                  <a:close/>
                </a:path>
              </a:pathLst>
            </a:custGeom>
            <a:gradFill rotWithShape="1">
              <a:gsLst>
                <a:gs pos="0">
                  <a:srgbClr val="FF3131">
                    <a:alpha val="100000"/>
                  </a:srgbClr>
                </a:gs>
                <a:gs pos="100000">
                  <a:srgbClr val="FF914D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0" name="TextBox 10"/>
            <p:cNvSpPr txBox="1"/>
            <p:nvPr/>
          </p:nvSpPr>
          <p:spPr>
            <a:xfrm>
              <a:off x="101600" y="-28575"/>
              <a:ext cx="1697174" cy="8752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9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8841831" y="1941705"/>
            <a:ext cx="8801100" cy="23523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099"/>
              </a:lnSpc>
            </a:pPr>
            <a:r>
              <a:rPr lang="en-US" sz="9999" b="1" dirty="0">
                <a:solidFill>
                  <a:schemeClr val="tx1">
                    <a:lumMod val="95000"/>
                    <a:lumOff val="5000"/>
                  </a:schemeClr>
                </a:solidFill>
                <a:latin typeface="Heading Now 31-38 Bold"/>
                <a:ea typeface="Heading Now 31-38 Bold"/>
                <a:cs typeface="Heading Now 31-38 Bold"/>
                <a:sym typeface="Heading Now 31-38 Bold"/>
              </a:rPr>
              <a:t>CORE OBJECTIVE: ENABLING SMARTER DECISION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5178897" y="7586062"/>
            <a:ext cx="5061260" cy="7099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800" dirty="0">
                <a:solidFill>
                  <a:schemeClr val="bg1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We provide data-driven transparency to confirm fair valuation for potential buyers.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6477000" y="5979334"/>
            <a:ext cx="3124199" cy="3815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224"/>
              </a:lnSpc>
              <a:spcBef>
                <a:spcPct val="0"/>
              </a:spcBef>
            </a:pPr>
            <a:r>
              <a:rPr lang="en-US" sz="2499" b="1" spc="-137" dirty="0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buyer’s Dilemma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1234441" y="7603123"/>
            <a:ext cx="5061260" cy="7099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800" dirty="0">
                <a:solidFill>
                  <a:schemeClr val="bg1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We uncover patterns in pricing, mileage, and features to guide optimal selling strategies.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3242381" y="5979334"/>
            <a:ext cx="2613390" cy="3815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224"/>
              </a:lnSpc>
              <a:spcBef>
                <a:spcPct val="0"/>
              </a:spcBef>
            </a:pPr>
            <a:r>
              <a:rPr lang="en-US" sz="2499" b="1" spc="-137" dirty="0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Seller’s Strategy</a:t>
            </a:r>
          </a:p>
        </p:txBody>
      </p:sp>
      <p:sp>
        <p:nvSpPr>
          <p:cNvPr id="21" name="Freeform 21"/>
          <p:cNvSpPr/>
          <p:nvPr/>
        </p:nvSpPr>
        <p:spPr>
          <a:xfrm>
            <a:off x="14353608" y="8770892"/>
            <a:ext cx="4476030" cy="1516108"/>
          </a:xfrm>
          <a:custGeom>
            <a:avLst/>
            <a:gdLst/>
            <a:ahLst/>
            <a:cxnLst/>
            <a:rect l="l" t="t" r="r" b="b"/>
            <a:pathLst>
              <a:path w="4476030" h="1516108">
                <a:moveTo>
                  <a:pt x="0" y="0"/>
                </a:moveTo>
                <a:lnTo>
                  <a:pt x="4476030" y="0"/>
                </a:lnTo>
                <a:lnTo>
                  <a:pt x="4476030" y="1516108"/>
                </a:lnTo>
                <a:lnTo>
                  <a:pt x="0" y="15161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EB03225-CE0B-44D9-9EA5-FCFC47326050}"/>
              </a:ext>
            </a:extLst>
          </p:cNvPr>
          <p:cNvSpPr txBox="1"/>
          <p:nvPr/>
        </p:nvSpPr>
        <p:spPr>
          <a:xfrm>
            <a:off x="5273785" y="6550633"/>
            <a:ext cx="5121876" cy="8022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800" dirty="0">
                <a:solidFill>
                  <a:schemeClr val="bg1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"Is this specific car worth the advertised price? How does it compare to market benchmarks?"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241EC36-DF58-450C-BA67-D835625EE477}"/>
              </a:ext>
            </a:extLst>
          </p:cNvPr>
          <p:cNvSpPr txBox="1"/>
          <p:nvPr/>
        </p:nvSpPr>
        <p:spPr>
          <a:xfrm>
            <a:off x="11300638" y="6517505"/>
            <a:ext cx="5687737" cy="8284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800" dirty="0">
                <a:solidFill>
                  <a:schemeClr val="bg1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"What is the optimal listing price to maximize profit and secure the best resale value?"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DA5CD6E-D039-4121-98CE-06E8AAFF1F59}"/>
              </a:ext>
            </a:extLst>
          </p:cNvPr>
          <p:cNvSpPr txBox="1"/>
          <p:nvPr/>
        </p:nvSpPr>
        <p:spPr>
          <a:xfrm>
            <a:off x="8227083" y="8846010"/>
            <a:ext cx="9415848" cy="497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1800" dirty="0">
                <a:latin typeface="Arial Black" panose="020B0A04020102020204" pitchFamily="34" charset="0"/>
                <a:ea typeface="Nobile" pitchFamily="34" charset="-122"/>
                <a:cs typeface="Nobile" pitchFamily="34" charset="-120"/>
              </a:rPr>
              <a:t>Using Cars24 data, we transform assumptions into data-driven insights.</a:t>
            </a:r>
            <a:endParaRPr lang="en-US" sz="1800" dirty="0">
              <a:latin typeface="Arial Black" panose="020B0A04020102020204" pitchFamily="34" charset="0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D07FC824-9715-45C4-B9B0-FA423B0886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69349" y="9487759"/>
            <a:ext cx="2524255" cy="5318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400800" y="-1129496"/>
            <a:ext cx="11887200" cy="12545992"/>
            <a:chOff x="0" y="0"/>
            <a:chExt cx="910622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10622" cy="812800"/>
            </a:xfrm>
            <a:custGeom>
              <a:avLst/>
              <a:gdLst/>
              <a:ahLst/>
              <a:cxnLst/>
              <a:rect l="l" t="t" r="r" b="b"/>
              <a:pathLst>
                <a:path w="910622" h="812800">
                  <a:moveTo>
                    <a:pt x="0" y="0"/>
                  </a:moveTo>
                  <a:lnTo>
                    <a:pt x="910622" y="0"/>
                  </a:lnTo>
                  <a:lnTo>
                    <a:pt x="910622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1">
              <a:gsLst>
                <a:gs pos="0">
                  <a:srgbClr val="FF3131">
                    <a:alpha val="100000"/>
                  </a:srgbClr>
                </a:gs>
                <a:gs pos="100000">
                  <a:srgbClr val="FF914D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910622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9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-355032" y="3967344"/>
            <a:ext cx="6696007" cy="23523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099"/>
              </a:lnSpc>
            </a:pPr>
            <a:r>
              <a:rPr lang="en-US" sz="9999" b="1" dirty="0">
                <a:solidFill>
                  <a:schemeClr val="tx1">
                    <a:lumMod val="95000"/>
                    <a:lumOff val="5000"/>
                  </a:schemeClr>
                </a:solidFill>
                <a:latin typeface="Heading Now 31-38 Bold"/>
                <a:ea typeface="Heading Now 31-38 Bold"/>
                <a:cs typeface="Heading Now 31-38 Bold"/>
                <a:sym typeface="Heading Now 31-38 Bold"/>
              </a:rPr>
              <a:t>CARS24 WEBSITE INTERFACE</a:t>
            </a:r>
          </a:p>
        </p:txBody>
      </p:sp>
      <p:sp>
        <p:nvSpPr>
          <p:cNvPr id="23" name="Freeform 23"/>
          <p:cNvSpPr/>
          <p:nvPr/>
        </p:nvSpPr>
        <p:spPr>
          <a:xfrm flipH="1">
            <a:off x="-570814" y="8770892"/>
            <a:ext cx="4476030" cy="1516108"/>
          </a:xfrm>
          <a:custGeom>
            <a:avLst/>
            <a:gdLst/>
            <a:ahLst/>
            <a:cxnLst/>
            <a:rect l="l" t="t" r="r" b="b"/>
            <a:pathLst>
              <a:path w="4476030" h="1516108">
                <a:moveTo>
                  <a:pt x="4476030" y="0"/>
                </a:moveTo>
                <a:lnTo>
                  <a:pt x="0" y="0"/>
                </a:lnTo>
                <a:lnTo>
                  <a:pt x="0" y="1516108"/>
                </a:lnTo>
                <a:lnTo>
                  <a:pt x="4476030" y="1516108"/>
                </a:lnTo>
                <a:lnTo>
                  <a:pt x="447603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6281151" y="641212"/>
            <a:ext cx="4476030" cy="1516108"/>
          </a:xfrm>
          <a:custGeom>
            <a:avLst/>
            <a:gdLst/>
            <a:ahLst/>
            <a:cxnLst/>
            <a:rect l="l" t="t" r="r" b="b"/>
            <a:pathLst>
              <a:path w="4476030" h="1516108">
                <a:moveTo>
                  <a:pt x="0" y="0"/>
                </a:moveTo>
                <a:lnTo>
                  <a:pt x="4476030" y="0"/>
                </a:lnTo>
                <a:lnTo>
                  <a:pt x="4476030" y="1516108"/>
                </a:lnTo>
                <a:lnTo>
                  <a:pt x="0" y="15161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443B0F21-6B74-4FE9-92C0-E42A074366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0624" y="495300"/>
            <a:ext cx="11598776" cy="9150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843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09622" y="-1129496"/>
            <a:ext cx="14055928" cy="12545992"/>
            <a:chOff x="0" y="0"/>
            <a:chExt cx="910622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10622" cy="812800"/>
            </a:xfrm>
            <a:custGeom>
              <a:avLst/>
              <a:gdLst/>
              <a:ahLst/>
              <a:cxnLst/>
              <a:rect l="l" t="t" r="r" b="b"/>
              <a:pathLst>
                <a:path w="910622" h="812800">
                  <a:moveTo>
                    <a:pt x="0" y="0"/>
                  </a:moveTo>
                  <a:lnTo>
                    <a:pt x="910622" y="0"/>
                  </a:lnTo>
                  <a:lnTo>
                    <a:pt x="910622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1">
              <a:gsLst>
                <a:gs pos="0">
                  <a:srgbClr val="FF3131">
                    <a:alpha val="100000"/>
                  </a:srgbClr>
                </a:gs>
                <a:gs pos="100000">
                  <a:srgbClr val="FF914D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910622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9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028701" y="1185690"/>
            <a:ext cx="6696007" cy="23523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099"/>
              </a:lnSpc>
            </a:pPr>
            <a:r>
              <a:rPr lang="en-US" sz="9999" b="1" dirty="0">
                <a:solidFill>
                  <a:schemeClr val="tx1">
                    <a:lumMod val="95000"/>
                    <a:lumOff val="5000"/>
                  </a:schemeClr>
                </a:solidFill>
                <a:latin typeface="Heading Now 31-38 Bold"/>
                <a:ea typeface="Heading Now 31-38 Bold"/>
                <a:cs typeface="Heading Now 31-38 Bold"/>
                <a:sym typeface="Heading Now 31-38 Bold"/>
              </a:rPr>
              <a:t>CARS24 PLATFORM</a:t>
            </a:r>
          </a:p>
          <a:p>
            <a:pPr algn="ctr">
              <a:lnSpc>
                <a:spcPts val="9099"/>
              </a:lnSpc>
            </a:pPr>
            <a:r>
              <a:rPr lang="en-US" sz="9999" b="1" dirty="0">
                <a:solidFill>
                  <a:schemeClr val="tx1">
                    <a:lumMod val="95000"/>
                    <a:lumOff val="5000"/>
                  </a:schemeClr>
                </a:solidFill>
                <a:latin typeface="Heading Now 31-38 Bold"/>
                <a:ea typeface="Heading Now 31-38 Bold"/>
                <a:cs typeface="Heading Now 31-38 Bold"/>
                <a:sym typeface="Heading Now 31-38 Bold"/>
              </a:rPr>
              <a:t>OVERVIEW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28700" y="3965508"/>
            <a:ext cx="6696008" cy="10465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8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Cars24 is a prominent platform in the used automobile ecosystem, facilitating both the buying and selling of pre-owned vehicles across India.</a:t>
            </a:r>
            <a:endParaRPr lang="en-US" sz="1800" dirty="0"/>
          </a:p>
        </p:txBody>
      </p:sp>
      <p:sp>
        <p:nvSpPr>
          <p:cNvPr id="17" name="TextBox 17"/>
          <p:cNvSpPr txBox="1"/>
          <p:nvPr/>
        </p:nvSpPr>
        <p:spPr>
          <a:xfrm>
            <a:off x="1019618" y="7229841"/>
            <a:ext cx="1277002" cy="535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14"/>
              </a:lnSpc>
              <a:spcBef>
                <a:spcPct val="0"/>
              </a:spcBef>
            </a:pPr>
            <a:r>
              <a:rPr lang="en-US" sz="3499" b="1" spc="-192" dirty="0">
                <a:solidFill>
                  <a:srgbClr val="FF503A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4600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833033" y="7876180"/>
            <a:ext cx="1719501" cy="2743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22"/>
              </a:lnSpc>
              <a:spcBef>
                <a:spcPct val="0"/>
              </a:spcBef>
            </a:pPr>
            <a:r>
              <a:rPr lang="en-US" sz="1800" spc="-98" dirty="0">
                <a:solidFill>
                  <a:schemeClr val="tx1">
                    <a:lumMod val="95000"/>
                    <a:lumOff val="5000"/>
                  </a:schemeClr>
                </a:solidFill>
                <a:latin typeface="Open Sauce"/>
                <a:ea typeface="Open Sauce"/>
                <a:cs typeface="Open Sauce"/>
                <a:sym typeface="Open Sauce"/>
              </a:rPr>
              <a:t>Employees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940398" y="7205406"/>
            <a:ext cx="1277002" cy="535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14"/>
              </a:lnSpc>
              <a:spcBef>
                <a:spcPct val="0"/>
              </a:spcBef>
            </a:pPr>
            <a:r>
              <a:rPr lang="en-US" sz="3499" b="1" spc="-192" dirty="0">
                <a:solidFill>
                  <a:srgbClr val="FF503A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2lac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719149" y="7882931"/>
            <a:ext cx="1719501" cy="2743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22"/>
              </a:lnSpc>
              <a:spcBef>
                <a:spcPct val="0"/>
              </a:spcBef>
            </a:pPr>
            <a:r>
              <a:rPr lang="en-US" spc="-98" dirty="0">
                <a:solidFill>
                  <a:schemeClr val="tx1">
                    <a:lumMod val="95000"/>
                    <a:lumOff val="5000"/>
                  </a:schemeClr>
                </a:solidFill>
                <a:latin typeface="Open Sauce"/>
                <a:ea typeface="Open Sauce"/>
                <a:cs typeface="Open Sauce"/>
                <a:sym typeface="Open Sauce"/>
              </a:rPr>
              <a:t>Vehicles Sold</a:t>
            </a:r>
            <a:endParaRPr lang="en-US" sz="1800" spc="-98" dirty="0">
              <a:solidFill>
                <a:schemeClr val="tx1">
                  <a:lumMod val="95000"/>
                  <a:lumOff val="5000"/>
                </a:schemeClr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5192577" y="7205405"/>
            <a:ext cx="1581558" cy="5359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514"/>
              </a:lnSpc>
              <a:spcBef>
                <a:spcPct val="0"/>
              </a:spcBef>
            </a:pPr>
            <a:r>
              <a:rPr lang="en-US" sz="3499" b="1" spc="-192" dirty="0">
                <a:solidFill>
                  <a:srgbClr val="FF503A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6,981 </a:t>
            </a:r>
            <a:r>
              <a:rPr lang="en-US" sz="3499" b="1" spc="-192" dirty="0" err="1">
                <a:solidFill>
                  <a:srgbClr val="FF503A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cr</a:t>
            </a:r>
            <a:endParaRPr lang="en-US" sz="3499" b="1" spc="-192" dirty="0">
              <a:solidFill>
                <a:srgbClr val="FF503A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5054634" y="7882931"/>
            <a:ext cx="1719501" cy="2842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22"/>
              </a:lnSpc>
              <a:spcBef>
                <a:spcPct val="0"/>
              </a:spcBef>
            </a:pPr>
            <a:r>
              <a:rPr lang="en-US" sz="1800" spc="-98" dirty="0">
                <a:solidFill>
                  <a:schemeClr val="tx1">
                    <a:lumMod val="95000"/>
                    <a:lumOff val="5000"/>
                  </a:schemeClr>
                </a:solidFill>
                <a:latin typeface="Open Sauce"/>
                <a:ea typeface="Open Sauce"/>
                <a:cs typeface="Open Sauce"/>
                <a:sym typeface="Open Sauce"/>
              </a:rPr>
              <a:t>Total Revenue</a:t>
            </a:r>
          </a:p>
        </p:txBody>
      </p:sp>
      <p:sp>
        <p:nvSpPr>
          <p:cNvPr id="23" name="Freeform 23"/>
          <p:cNvSpPr/>
          <p:nvPr/>
        </p:nvSpPr>
        <p:spPr>
          <a:xfrm flipH="1">
            <a:off x="-570814" y="8770892"/>
            <a:ext cx="4476030" cy="1516108"/>
          </a:xfrm>
          <a:custGeom>
            <a:avLst/>
            <a:gdLst/>
            <a:ahLst/>
            <a:cxnLst/>
            <a:rect l="l" t="t" r="r" b="b"/>
            <a:pathLst>
              <a:path w="4476030" h="1516108">
                <a:moveTo>
                  <a:pt x="4476030" y="0"/>
                </a:moveTo>
                <a:lnTo>
                  <a:pt x="0" y="0"/>
                </a:lnTo>
                <a:lnTo>
                  <a:pt x="0" y="1516108"/>
                </a:lnTo>
                <a:lnTo>
                  <a:pt x="4476030" y="1516108"/>
                </a:lnTo>
                <a:lnTo>
                  <a:pt x="447603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6281151" y="641212"/>
            <a:ext cx="4476030" cy="1516108"/>
          </a:xfrm>
          <a:custGeom>
            <a:avLst/>
            <a:gdLst/>
            <a:ahLst/>
            <a:cxnLst/>
            <a:rect l="l" t="t" r="r" b="b"/>
            <a:pathLst>
              <a:path w="4476030" h="1516108">
                <a:moveTo>
                  <a:pt x="0" y="0"/>
                </a:moveTo>
                <a:lnTo>
                  <a:pt x="4476030" y="0"/>
                </a:lnTo>
                <a:lnTo>
                  <a:pt x="4476030" y="1516108"/>
                </a:lnTo>
                <a:lnTo>
                  <a:pt x="0" y="15161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B1A969-19A3-4210-99F5-718FAF4AD539}"/>
              </a:ext>
            </a:extLst>
          </p:cNvPr>
          <p:cNvSpPr txBox="1"/>
          <p:nvPr/>
        </p:nvSpPr>
        <p:spPr>
          <a:xfrm>
            <a:off x="1028700" y="5295900"/>
            <a:ext cx="68199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Accessing this data via web scraping allows us to capture real-time market sentiment and pricing.</a:t>
            </a:r>
            <a:endParaRPr lang="en-US" sz="1800" dirty="0"/>
          </a:p>
          <a:p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DD1869-6623-4894-BC08-E3B953759FF7}"/>
              </a:ext>
            </a:extLst>
          </p:cNvPr>
          <p:cNvSpPr txBox="1"/>
          <p:nvPr/>
        </p:nvSpPr>
        <p:spPr>
          <a:xfrm>
            <a:off x="1019617" y="6219230"/>
            <a:ext cx="6696007" cy="651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Data Source:</a:t>
            </a:r>
            <a:r>
              <a:rPr lang="en-US" sz="18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</a:t>
            </a:r>
            <a:r>
              <a:rPr lang="en-US" sz="1800" u="sng" dirty="0">
                <a:solidFill>
                  <a:srgbClr val="1B54DA"/>
                </a:solidFill>
                <a:latin typeface="Nobile" pitchFamily="34" charset="0"/>
                <a:ea typeface="Nobile" pitchFamily="34" charset="-122"/>
                <a:cs typeface="Nobile" pitchFamily="34" charset="-12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https://www.cars24.com/</a:t>
            </a:r>
            <a:endParaRPr lang="en-US" sz="1800" dirty="0"/>
          </a:p>
          <a:p>
            <a:endParaRPr lang="en-IN" dirty="0"/>
          </a:p>
        </p:txBody>
      </p:sp>
      <p:grpSp>
        <p:nvGrpSpPr>
          <p:cNvPr id="25" name="Group 6">
            <a:extLst>
              <a:ext uri="{FF2B5EF4-FFF2-40B4-BE49-F238E27FC236}">
                <a16:creationId xmlns:a16="http://schemas.microsoft.com/office/drawing/2014/main" id="{3733AF87-B67B-4D13-8808-AE7FD427C92C}"/>
              </a:ext>
            </a:extLst>
          </p:cNvPr>
          <p:cNvGrpSpPr/>
          <p:nvPr/>
        </p:nvGrpSpPr>
        <p:grpSpPr>
          <a:xfrm>
            <a:off x="9944179" y="1938711"/>
            <a:ext cx="5598775" cy="7319589"/>
            <a:chOff x="0" y="0"/>
            <a:chExt cx="867397" cy="1133996"/>
          </a:xfrm>
        </p:grpSpPr>
        <p:sp>
          <p:nvSpPr>
            <p:cNvPr id="27" name="Freeform 7">
              <a:extLst>
                <a:ext uri="{FF2B5EF4-FFF2-40B4-BE49-F238E27FC236}">
                  <a16:creationId xmlns:a16="http://schemas.microsoft.com/office/drawing/2014/main" id="{0BB06712-F9CF-404D-80A8-1C1AC19EB4DC}"/>
                </a:ext>
              </a:extLst>
            </p:cNvPr>
            <p:cNvSpPr/>
            <p:nvPr/>
          </p:nvSpPr>
          <p:spPr>
            <a:xfrm>
              <a:off x="0" y="0"/>
              <a:ext cx="867397" cy="1133996"/>
            </a:xfrm>
            <a:custGeom>
              <a:avLst/>
              <a:gdLst/>
              <a:ahLst/>
              <a:cxnLst/>
              <a:rect l="l" t="t" r="r" b="b"/>
              <a:pathLst>
                <a:path w="867397" h="1133996">
                  <a:moveTo>
                    <a:pt x="0" y="0"/>
                  </a:moveTo>
                  <a:lnTo>
                    <a:pt x="867397" y="0"/>
                  </a:lnTo>
                  <a:lnTo>
                    <a:pt x="867397" y="1133996"/>
                  </a:lnTo>
                  <a:lnTo>
                    <a:pt x="0" y="1133996"/>
                  </a:lnTo>
                  <a:close/>
                </a:path>
              </a:pathLst>
            </a:custGeom>
            <a:blipFill>
              <a:blip r:embed="rId5"/>
              <a:stretch>
                <a:fillRect l="-51805" r="-51805"/>
              </a:stretch>
            </a:blipFill>
          </p:spPr>
        </p:sp>
      </p:grpSp>
      <p:grpSp>
        <p:nvGrpSpPr>
          <p:cNvPr id="28" name="Group 8">
            <a:extLst>
              <a:ext uri="{FF2B5EF4-FFF2-40B4-BE49-F238E27FC236}">
                <a16:creationId xmlns:a16="http://schemas.microsoft.com/office/drawing/2014/main" id="{0649326E-55A1-4E75-9320-C7BEA64E43E9}"/>
              </a:ext>
            </a:extLst>
          </p:cNvPr>
          <p:cNvGrpSpPr/>
          <p:nvPr/>
        </p:nvGrpSpPr>
        <p:grpSpPr>
          <a:xfrm>
            <a:off x="15750496" y="1938711"/>
            <a:ext cx="5598775" cy="7319589"/>
            <a:chOff x="0" y="0"/>
            <a:chExt cx="867397" cy="1133996"/>
          </a:xfrm>
        </p:grpSpPr>
        <p:sp>
          <p:nvSpPr>
            <p:cNvPr id="29" name="Freeform 9">
              <a:extLst>
                <a:ext uri="{FF2B5EF4-FFF2-40B4-BE49-F238E27FC236}">
                  <a16:creationId xmlns:a16="http://schemas.microsoft.com/office/drawing/2014/main" id="{97A255FA-708E-48C7-A542-BF18556F5791}"/>
                </a:ext>
              </a:extLst>
            </p:cNvPr>
            <p:cNvSpPr/>
            <p:nvPr/>
          </p:nvSpPr>
          <p:spPr>
            <a:xfrm>
              <a:off x="0" y="0"/>
              <a:ext cx="867397" cy="1133996"/>
            </a:xfrm>
            <a:custGeom>
              <a:avLst/>
              <a:gdLst/>
              <a:ahLst/>
              <a:cxnLst/>
              <a:rect l="l" t="t" r="r" b="b"/>
              <a:pathLst>
                <a:path w="867397" h="1133996">
                  <a:moveTo>
                    <a:pt x="0" y="0"/>
                  </a:moveTo>
                  <a:lnTo>
                    <a:pt x="867397" y="0"/>
                  </a:lnTo>
                  <a:lnTo>
                    <a:pt x="867397" y="1133996"/>
                  </a:lnTo>
                  <a:lnTo>
                    <a:pt x="0" y="1133996"/>
                  </a:lnTo>
                  <a:close/>
                </a:path>
              </a:pathLst>
            </a:custGeom>
            <a:blipFill>
              <a:blip r:embed="rId6"/>
              <a:stretch>
                <a:fillRect l="-66209" r="-66209"/>
              </a:stretch>
            </a:blipFill>
          </p:spPr>
        </p:sp>
      </p:grpSp>
    </p:spTree>
    <p:extLst>
      <p:ext uri="{BB962C8B-B14F-4D97-AF65-F5344CB8AC3E}">
        <p14:creationId xmlns:p14="http://schemas.microsoft.com/office/powerpoint/2010/main" val="26742194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8350374" y="-655559"/>
            <a:ext cx="4448000" cy="8059036"/>
            <a:chOff x="0" y="0"/>
            <a:chExt cx="406400" cy="73632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06400" cy="736329"/>
            </a:xfrm>
            <a:custGeom>
              <a:avLst/>
              <a:gdLst/>
              <a:ahLst/>
              <a:cxnLst/>
              <a:rect l="l" t="t" r="r" b="b"/>
              <a:pathLst>
                <a:path w="406400" h="736329">
                  <a:moveTo>
                    <a:pt x="203200" y="0"/>
                  </a:moveTo>
                  <a:lnTo>
                    <a:pt x="406400" y="0"/>
                  </a:lnTo>
                  <a:lnTo>
                    <a:pt x="203200" y="736329"/>
                  </a:lnTo>
                  <a:lnTo>
                    <a:pt x="0" y="736329"/>
                  </a:lnTo>
                  <a:lnTo>
                    <a:pt x="203200" y="0"/>
                  </a:lnTo>
                  <a:close/>
                </a:path>
              </a:pathLst>
            </a:custGeom>
            <a:gradFill rotWithShape="1">
              <a:gsLst>
                <a:gs pos="0">
                  <a:srgbClr val="FF3131">
                    <a:alpha val="100000"/>
                  </a:srgbClr>
                </a:gs>
                <a:gs pos="100000">
                  <a:srgbClr val="FF914D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101600" y="-28575"/>
              <a:ext cx="203200" cy="7649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8283532" y="0"/>
            <a:ext cx="11128429" cy="10287000"/>
            <a:chOff x="0" y="0"/>
            <a:chExt cx="812800" cy="75134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751344"/>
            </a:xfrm>
            <a:custGeom>
              <a:avLst/>
              <a:gdLst/>
              <a:ahLst/>
              <a:cxnLst/>
              <a:rect l="l" t="t" r="r" b="b"/>
              <a:pathLst>
                <a:path w="812800" h="751344">
                  <a:moveTo>
                    <a:pt x="203200" y="0"/>
                  </a:moveTo>
                  <a:lnTo>
                    <a:pt x="812800" y="0"/>
                  </a:lnTo>
                  <a:lnTo>
                    <a:pt x="609600" y="751344"/>
                  </a:lnTo>
                  <a:lnTo>
                    <a:pt x="0" y="751344"/>
                  </a:lnTo>
                  <a:lnTo>
                    <a:pt x="203200" y="0"/>
                  </a:lnTo>
                  <a:close/>
                </a:path>
              </a:pathLst>
            </a:custGeom>
            <a:blipFill>
              <a:blip r:embed="rId2"/>
              <a:stretch>
                <a:fillRect t="-31185" b="-31185"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16591623" y="4651432"/>
            <a:ext cx="3737295" cy="6771356"/>
            <a:chOff x="0" y="0"/>
            <a:chExt cx="406400" cy="73632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06400" cy="736329"/>
            </a:xfrm>
            <a:custGeom>
              <a:avLst/>
              <a:gdLst/>
              <a:ahLst/>
              <a:cxnLst/>
              <a:rect l="l" t="t" r="r" b="b"/>
              <a:pathLst>
                <a:path w="406400" h="736329">
                  <a:moveTo>
                    <a:pt x="203200" y="0"/>
                  </a:moveTo>
                  <a:lnTo>
                    <a:pt x="406400" y="0"/>
                  </a:lnTo>
                  <a:lnTo>
                    <a:pt x="203200" y="736329"/>
                  </a:lnTo>
                  <a:lnTo>
                    <a:pt x="0" y="736329"/>
                  </a:lnTo>
                  <a:lnTo>
                    <a:pt x="203200" y="0"/>
                  </a:lnTo>
                  <a:close/>
                </a:path>
              </a:pathLst>
            </a:custGeom>
            <a:gradFill rotWithShape="1">
              <a:gsLst>
                <a:gs pos="0">
                  <a:srgbClr val="FF3131">
                    <a:alpha val="100000"/>
                  </a:srgbClr>
                </a:gs>
                <a:gs pos="100000">
                  <a:srgbClr val="FF914D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0" name="TextBox 10"/>
            <p:cNvSpPr txBox="1"/>
            <p:nvPr/>
          </p:nvSpPr>
          <p:spPr>
            <a:xfrm>
              <a:off x="101600" y="-28575"/>
              <a:ext cx="203200" cy="7649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712041" y="3136261"/>
            <a:ext cx="1364317" cy="981902"/>
            <a:chOff x="0" y="0"/>
            <a:chExt cx="504575" cy="25860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04575" cy="258608"/>
            </a:xfrm>
            <a:custGeom>
              <a:avLst/>
              <a:gdLst/>
              <a:ahLst/>
              <a:cxnLst/>
              <a:rect l="l" t="t" r="r" b="b"/>
              <a:pathLst>
                <a:path w="504575" h="258608">
                  <a:moveTo>
                    <a:pt x="129304" y="0"/>
                  </a:moveTo>
                  <a:lnTo>
                    <a:pt x="375271" y="0"/>
                  </a:lnTo>
                  <a:cubicBezTo>
                    <a:pt x="446684" y="0"/>
                    <a:pt x="504575" y="57891"/>
                    <a:pt x="504575" y="129304"/>
                  </a:cubicBezTo>
                  <a:lnTo>
                    <a:pt x="504575" y="129304"/>
                  </a:lnTo>
                  <a:cubicBezTo>
                    <a:pt x="504575" y="163597"/>
                    <a:pt x="490952" y="196486"/>
                    <a:pt x="466703" y="220736"/>
                  </a:cubicBezTo>
                  <a:cubicBezTo>
                    <a:pt x="442454" y="244985"/>
                    <a:pt x="409565" y="258608"/>
                    <a:pt x="375271" y="258608"/>
                  </a:cubicBezTo>
                  <a:lnTo>
                    <a:pt x="129304" y="258608"/>
                  </a:lnTo>
                  <a:cubicBezTo>
                    <a:pt x="95010" y="258608"/>
                    <a:pt x="62121" y="244985"/>
                    <a:pt x="37872" y="220736"/>
                  </a:cubicBezTo>
                  <a:cubicBezTo>
                    <a:pt x="13623" y="196486"/>
                    <a:pt x="0" y="163597"/>
                    <a:pt x="0" y="129304"/>
                  </a:cubicBezTo>
                  <a:lnTo>
                    <a:pt x="0" y="129304"/>
                  </a:lnTo>
                  <a:cubicBezTo>
                    <a:pt x="0" y="95010"/>
                    <a:pt x="13623" y="62121"/>
                    <a:pt x="37872" y="37872"/>
                  </a:cubicBezTo>
                  <a:cubicBezTo>
                    <a:pt x="62121" y="13623"/>
                    <a:pt x="95010" y="0"/>
                    <a:pt x="129304" y="0"/>
                  </a:cubicBezTo>
                  <a:close/>
                </a:path>
              </a:pathLst>
            </a:custGeom>
            <a:solidFill>
              <a:srgbClr val="FF503A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19050"/>
              <a:ext cx="504575" cy="2776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80"/>
                </a:lnSpc>
              </a:pPr>
              <a:r>
                <a:rPr lang="en-US" sz="2000" b="1" spc="-110" dirty="0">
                  <a:solidFill>
                    <a:srgbClr val="FFFFFF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1.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686258" y="4893313"/>
            <a:ext cx="1390100" cy="981902"/>
            <a:chOff x="0" y="0"/>
            <a:chExt cx="504575" cy="258608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504575" cy="258608"/>
            </a:xfrm>
            <a:custGeom>
              <a:avLst/>
              <a:gdLst/>
              <a:ahLst/>
              <a:cxnLst/>
              <a:rect l="l" t="t" r="r" b="b"/>
              <a:pathLst>
                <a:path w="504575" h="258608">
                  <a:moveTo>
                    <a:pt x="129304" y="0"/>
                  </a:moveTo>
                  <a:lnTo>
                    <a:pt x="375271" y="0"/>
                  </a:lnTo>
                  <a:cubicBezTo>
                    <a:pt x="446684" y="0"/>
                    <a:pt x="504575" y="57891"/>
                    <a:pt x="504575" y="129304"/>
                  </a:cubicBezTo>
                  <a:lnTo>
                    <a:pt x="504575" y="129304"/>
                  </a:lnTo>
                  <a:cubicBezTo>
                    <a:pt x="504575" y="163597"/>
                    <a:pt x="490952" y="196486"/>
                    <a:pt x="466703" y="220736"/>
                  </a:cubicBezTo>
                  <a:cubicBezTo>
                    <a:pt x="442454" y="244985"/>
                    <a:pt x="409565" y="258608"/>
                    <a:pt x="375271" y="258608"/>
                  </a:cubicBezTo>
                  <a:lnTo>
                    <a:pt x="129304" y="258608"/>
                  </a:lnTo>
                  <a:cubicBezTo>
                    <a:pt x="95010" y="258608"/>
                    <a:pt x="62121" y="244985"/>
                    <a:pt x="37872" y="220736"/>
                  </a:cubicBezTo>
                  <a:cubicBezTo>
                    <a:pt x="13623" y="196486"/>
                    <a:pt x="0" y="163597"/>
                    <a:pt x="0" y="129304"/>
                  </a:cubicBezTo>
                  <a:lnTo>
                    <a:pt x="0" y="129304"/>
                  </a:lnTo>
                  <a:cubicBezTo>
                    <a:pt x="0" y="95010"/>
                    <a:pt x="13623" y="62121"/>
                    <a:pt x="37872" y="37872"/>
                  </a:cubicBezTo>
                  <a:cubicBezTo>
                    <a:pt x="62121" y="13623"/>
                    <a:pt x="95010" y="0"/>
                    <a:pt x="129304" y="0"/>
                  </a:cubicBezTo>
                  <a:close/>
                </a:path>
              </a:pathLst>
            </a:custGeom>
            <a:solidFill>
              <a:srgbClr val="FF503A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19050"/>
              <a:ext cx="504575" cy="2776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80"/>
                </a:lnSpc>
              </a:pPr>
              <a:r>
                <a:rPr lang="en-US" sz="2000" b="1" spc="-110" dirty="0">
                  <a:solidFill>
                    <a:srgbClr val="FFFFFF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2.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709939" y="6902779"/>
            <a:ext cx="1390100" cy="981902"/>
            <a:chOff x="0" y="0"/>
            <a:chExt cx="504575" cy="258608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504575" cy="258608"/>
            </a:xfrm>
            <a:custGeom>
              <a:avLst/>
              <a:gdLst/>
              <a:ahLst/>
              <a:cxnLst/>
              <a:rect l="l" t="t" r="r" b="b"/>
              <a:pathLst>
                <a:path w="504575" h="258608">
                  <a:moveTo>
                    <a:pt x="129304" y="0"/>
                  </a:moveTo>
                  <a:lnTo>
                    <a:pt x="375271" y="0"/>
                  </a:lnTo>
                  <a:cubicBezTo>
                    <a:pt x="446684" y="0"/>
                    <a:pt x="504575" y="57891"/>
                    <a:pt x="504575" y="129304"/>
                  </a:cubicBezTo>
                  <a:lnTo>
                    <a:pt x="504575" y="129304"/>
                  </a:lnTo>
                  <a:cubicBezTo>
                    <a:pt x="504575" y="163597"/>
                    <a:pt x="490952" y="196486"/>
                    <a:pt x="466703" y="220736"/>
                  </a:cubicBezTo>
                  <a:cubicBezTo>
                    <a:pt x="442454" y="244985"/>
                    <a:pt x="409565" y="258608"/>
                    <a:pt x="375271" y="258608"/>
                  </a:cubicBezTo>
                  <a:lnTo>
                    <a:pt x="129304" y="258608"/>
                  </a:lnTo>
                  <a:cubicBezTo>
                    <a:pt x="95010" y="258608"/>
                    <a:pt x="62121" y="244985"/>
                    <a:pt x="37872" y="220736"/>
                  </a:cubicBezTo>
                  <a:cubicBezTo>
                    <a:pt x="13623" y="196486"/>
                    <a:pt x="0" y="163597"/>
                    <a:pt x="0" y="129304"/>
                  </a:cubicBezTo>
                  <a:lnTo>
                    <a:pt x="0" y="129304"/>
                  </a:lnTo>
                  <a:cubicBezTo>
                    <a:pt x="0" y="95010"/>
                    <a:pt x="13623" y="62121"/>
                    <a:pt x="37872" y="37872"/>
                  </a:cubicBezTo>
                  <a:cubicBezTo>
                    <a:pt x="62121" y="13623"/>
                    <a:pt x="95010" y="0"/>
                    <a:pt x="129304" y="0"/>
                  </a:cubicBezTo>
                  <a:close/>
                </a:path>
              </a:pathLst>
            </a:custGeom>
            <a:solidFill>
              <a:srgbClr val="FF503A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19050"/>
              <a:ext cx="504575" cy="2776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80"/>
                </a:lnSpc>
              </a:pPr>
              <a:r>
                <a:rPr lang="en-US" sz="2000" b="1" spc="-110" dirty="0">
                  <a:solidFill>
                    <a:srgbClr val="FFFFFF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3.</a:t>
              </a:r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400602" y="1559220"/>
            <a:ext cx="9105900" cy="11853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099"/>
              </a:lnSpc>
            </a:pPr>
            <a:r>
              <a:rPr lang="en-US" sz="9999" b="1" dirty="0">
                <a:solidFill>
                  <a:schemeClr val="tx1">
                    <a:lumMod val="95000"/>
                    <a:lumOff val="5000"/>
                  </a:schemeClr>
                </a:solidFill>
                <a:latin typeface="Heading Now 31-38 Bold"/>
                <a:ea typeface="Heading Now 31-38 Bold"/>
                <a:cs typeface="Heading Now 31-38 Bold"/>
                <a:sym typeface="Heading Now 31-38 Bold"/>
              </a:rPr>
              <a:t>DATA COLLECTION STRATEGY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2381024" y="2744544"/>
            <a:ext cx="5413350" cy="20646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322"/>
              </a:lnSpc>
              <a:spcBef>
                <a:spcPct val="0"/>
              </a:spcBef>
            </a:pPr>
            <a:r>
              <a:rPr lang="en-US" sz="2400" b="1" dirty="0"/>
              <a:t>1. Web Scraping from Cars24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322"/>
              </a:lnSpc>
              <a:spcBef>
                <a:spcPct val="0"/>
              </a:spcBef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was collected by scraping car listings from the Cars24 website using Python libraries such as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BeautifulSoup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Requests. Key features like brand, model, fuel type, transmission, price, and year were extracted.</a:t>
            </a:r>
            <a:endParaRPr lang="en-US" sz="2400" u="none" strike="noStrike" spc="-98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Open Sauce"/>
              <a:cs typeface="Times New Roman" panose="02020603050405020304" pitchFamily="18" charset="0"/>
              <a:sym typeface="Open Sauce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2364695" y="4930402"/>
            <a:ext cx="5168527" cy="17697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322"/>
              </a:lnSpc>
              <a:spcBef>
                <a:spcPct val="0"/>
              </a:spcBef>
            </a:pPr>
            <a:r>
              <a:rPr lang="en-US" sz="2400" b="1" dirty="0"/>
              <a:t>2. Data Cleaning and Preprocessing</a:t>
            </a:r>
            <a:br>
              <a:rPr lang="en-US" dirty="0"/>
            </a:b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raw scraped data was cleaned in the EDA phase — removing duplicates, handling missing values, and standardizing formats for numerical and categorical attributes.</a:t>
            </a:r>
            <a:endParaRPr lang="en-US" sz="2400" u="none" strike="noStrike" spc="-98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Open Sauce"/>
              <a:cs typeface="Times New Roman" panose="02020603050405020304" pitchFamily="18" charset="0"/>
              <a:sym typeface="Open Sauce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2364695" y="6979836"/>
            <a:ext cx="5168526" cy="17697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322"/>
              </a:lnSpc>
              <a:spcBef>
                <a:spcPct val="0"/>
              </a:spcBef>
            </a:pPr>
            <a:r>
              <a:rPr lang="en-US" sz="2400" b="1" dirty="0"/>
              <a:t>3. Data Structuring for Analysis</a:t>
            </a:r>
            <a:br>
              <a:rPr lang="en-US" dirty="0"/>
            </a:b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cleaned dataset was structured into a Pandas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DataFrame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with 577 records, ready for exploratory data analysis (EDA) and visualization to uncover patterns and trends.</a:t>
            </a:r>
            <a:endParaRPr lang="en-US" sz="2400" u="none" strike="noStrike" spc="-98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Open Sauce"/>
              <a:cs typeface="Times New Roman" panose="02020603050405020304" pitchFamily="18" charset="0"/>
              <a:sym typeface="Open Sauce"/>
            </a:endParaRPr>
          </a:p>
        </p:txBody>
      </p:sp>
      <p:sp>
        <p:nvSpPr>
          <p:cNvPr id="29" name="Freeform 29"/>
          <p:cNvSpPr/>
          <p:nvPr/>
        </p:nvSpPr>
        <p:spPr>
          <a:xfrm flipH="1">
            <a:off x="-251411" y="9258300"/>
            <a:ext cx="4476030" cy="1516108"/>
          </a:xfrm>
          <a:custGeom>
            <a:avLst/>
            <a:gdLst/>
            <a:ahLst/>
            <a:cxnLst/>
            <a:rect l="l" t="t" r="r" b="b"/>
            <a:pathLst>
              <a:path w="4476030" h="1516108">
                <a:moveTo>
                  <a:pt x="4476030" y="0"/>
                </a:moveTo>
                <a:lnTo>
                  <a:pt x="0" y="0"/>
                </a:lnTo>
                <a:lnTo>
                  <a:pt x="0" y="1516108"/>
                </a:lnTo>
                <a:lnTo>
                  <a:pt x="4476030" y="1516108"/>
                </a:lnTo>
                <a:lnTo>
                  <a:pt x="447603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316075C-C37B-44C4-8D86-28D1FF92C134}"/>
              </a:ext>
            </a:extLst>
          </p:cNvPr>
          <p:cNvSpPr txBox="1"/>
          <p:nvPr/>
        </p:nvSpPr>
        <p:spPr>
          <a:xfrm>
            <a:off x="1902357" y="9295294"/>
            <a:ext cx="44760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Arial Black" panose="020B0A04020102020204" pitchFamily="34" charset="0"/>
              </a:rPr>
              <a:t>Total </a:t>
            </a:r>
            <a:r>
              <a:rPr lang="en-US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 Black" panose="020B0A04020102020204" pitchFamily="34" charset="0"/>
              </a:rPr>
              <a:t>DataSet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Arial Black" panose="020B0A04020102020204" pitchFamily="34" charset="0"/>
              </a:rPr>
              <a:t>: 571</a:t>
            </a:r>
            <a:endParaRPr lang="en-IN" sz="2000" dirty="0">
              <a:solidFill>
                <a:schemeClr val="tx1">
                  <a:lumMod val="95000"/>
                  <a:lumOff val="5000"/>
                </a:schemeClr>
              </a:solidFill>
              <a:latin typeface="Arial Black" panose="020B0A04020102020204" pitchFamily="3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823567" y="598588"/>
            <a:ext cx="11035308" cy="10550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3313"/>
              </a:lnSpc>
            </a:pPr>
            <a:r>
              <a:rPr lang="en-US" sz="5500" b="1" dirty="0">
                <a:solidFill>
                  <a:srgbClr val="000000"/>
                </a:solidFill>
                <a:latin typeface="Arial Black" panose="020B0A04020102020204" pitchFamily="34" charset="0"/>
                <a:ea typeface="Inter Bold" pitchFamily="34" charset="-122"/>
                <a:cs typeface="Inter Bold" pitchFamily="34" charset="-120"/>
              </a:rPr>
              <a:t>Data Features Extracted</a:t>
            </a:r>
            <a:endParaRPr lang="en-US" sz="5500" dirty="0">
              <a:latin typeface="Arial Black" panose="020B0A04020102020204" pitchFamily="34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9318427" y="1552277"/>
            <a:ext cx="8251031" cy="1055043"/>
          </a:xfrm>
          <a:prstGeom prst="roundRect">
            <a:avLst>
              <a:gd name="adj" fmla="val 8667"/>
            </a:avLst>
          </a:prstGeom>
          <a:solidFill>
            <a:srgbClr val="FFFFFF"/>
          </a:solidFill>
          <a:ln/>
        </p:spPr>
      </p:sp>
      <p:sp>
        <p:nvSpPr>
          <p:cNvPr id="5" name="Shape 2"/>
          <p:cNvSpPr/>
          <p:nvPr/>
        </p:nvSpPr>
        <p:spPr>
          <a:xfrm>
            <a:off x="9318427" y="1533228"/>
            <a:ext cx="8251031" cy="76200"/>
          </a:xfrm>
          <a:prstGeom prst="roundRect">
            <a:avLst>
              <a:gd name="adj" fmla="val 74538"/>
            </a:avLst>
          </a:prstGeom>
          <a:solidFill>
            <a:srgbClr val="4950BC"/>
          </a:solidFill>
          <a:ln/>
        </p:spPr>
      </p:sp>
      <p:sp>
        <p:nvSpPr>
          <p:cNvPr id="6" name="Shape 3"/>
          <p:cNvSpPr/>
          <p:nvPr/>
        </p:nvSpPr>
        <p:spPr>
          <a:xfrm>
            <a:off x="13241165" y="1349575"/>
            <a:ext cx="405556" cy="405556"/>
          </a:xfrm>
          <a:prstGeom prst="roundRect">
            <a:avLst>
              <a:gd name="adj" fmla="val 281835"/>
            </a:avLst>
          </a:prstGeom>
          <a:solidFill>
            <a:srgbClr val="4950BC"/>
          </a:solidFill>
          <a:ln/>
        </p:spPr>
      </p:sp>
      <p:sp>
        <p:nvSpPr>
          <p:cNvPr id="7" name="Text 4"/>
          <p:cNvSpPr/>
          <p:nvPr/>
        </p:nvSpPr>
        <p:spPr>
          <a:xfrm>
            <a:off x="13362756" y="1450926"/>
            <a:ext cx="162223" cy="202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00"/>
              </a:lnSpc>
            </a:pPr>
            <a:r>
              <a:rPr lang="en-US" sz="12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</a:t>
            </a:r>
            <a:endParaRPr lang="en-US" sz="1250" dirty="0"/>
          </a:p>
        </p:txBody>
      </p:sp>
      <p:sp>
        <p:nvSpPr>
          <p:cNvPr id="8" name="Text 5"/>
          <p:cNvSpPr/>
          <p:nvPr/>
        </p:nvSpPr>
        <p:spPr>
          <a:xfrm>
            <a:off x="9472613" y="1890267"/>
            <a:ext cx="1690390" cy="2113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625"/>
              </a:lnSpc>
            </a:pPr>
            <a:r>
              <a:rPr lang="en-IN" sz="2800" b="1" i="0" dirty="0">
                <a:effectLst/>
                <a:latin typeface="system-ui"/>
              </a:rPr>
              <a:t>Brand</a:t>
            </a:r>
            <a:endParaRPr lang="en-US" sz="2500" dirty="0"/>
          </a:p>
        </p:txBody>
      </p:sp>
      <p:sp>
        <p:nvSpPr>
          <p:cNvPr id="9" name="Text 6"/>
          <p:cNvSpPr/>
          <p:nvPr/>
        </p:nvSpPr>
        <p:spPr>
          <a:xfrm>
            <a:off x="9472613" y="2236738"/>
            <a:ext cx="7942660" cy="427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8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Combined Brand and Model (e.g., Maruti Swift, Hyundai i10)</a:t>
            </a:r>
            <a:endParaRPr lang="en-US" sz="1800" dirty="0"/>
          </a:p>
        </p:txBody>
      </p:sp>
      <p:sp>
        <p:nvSpPr>
          <p:cNvPr id="10" name="Shape 7"/>
          <p:cNvSpPr/>
          <p:nvPr/>
        </p:nvSpPr>
        <p:spPr>
          <a:xfrm>
            <a:off x="9318427" y="2945160"/>
            <a:ext cx="8251031" cy="1055043"/>
          </a:xfrm>
          <a:prstGeom prst="roundRect">
            <a:avLst>
              <a:gd name="adj" fmla="val 8667"/>
            </a:avLst>
          </a:prstGeom>
          <a:solidFill>
            <a:srgbClr val="FFFFFF"/>
          </a:solidFill>
          <a:ln/>
        </p:spPr>
      </p:sp>
      <p:sp>
        <p:nvSpPr>
          <p:cNvPr id="11" name="Shape 8"/>
          <p:cNvSpPr/>
          <p:nvPr/>
        </p:nvSpPr>
        <p:spPr>
          <a:xfrm>
            <a:off x="9318427" y="2926110"/>
            <a:ext cx="8251031" cy="76200"/>
          </a:xfrm>
          <a:prstGeom prst="roundRect">
            <a:avLst>
              <a:gd name="adj" fmla="val 74538"/>
            </a:avLst>
          </a:prstGeom>
          <a:solidFill>
            <a:srgbClr val="4950BC"/>
          </a:solidFill>
          <a:ln/>
        </p:spPr>
      </p:sp>
      <p:sp>
        <p:nvSpPr>
          <p:cNvPr id="12" name="Shape 9"/>
          <p:cNvSpPr/>
          <p:nvPr/>
        </p:nvSpPr>
        <p:spPr>
          <a:xfrm>
            <a:off x="13241165" y="2742457"/>
            <a:ext cx="405556" cy="405556"/>
          </a:xfrm>
          <a:prstGeom prst="roundRect">
            <a:avLst>
              <a:gd name="adj" fmla="val 281835"/>
            </a:avLst>
          </a:prstGeom>
          <a:solidFill>
            <a:srgbClr val="4950BC"/>
          </a:solidFill>
          <a:ln/>
        </p:spPr>
      </p:sp>
      <p:sp>
        <p:nvSpPr>
          <p:cNvPr id="13" name="Text 10"/>
          <p:cNvSpPr/>
          <p:nvPr/>
        </p:nvSpPr>
        <p:spPr>
          <a:xfrm>
            <a:off x="13362756" y="2843808"/>
            <a:ext cx="162223" cy="202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00"/>
              </a:lnSpc>
            </a:pPr>
            <a:r>
              <a:rPr lang="en-US" sz="12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</a:t>
            </a:r>
            <a:endParaRPr lang="en-US" sz="1250" dirty="0"/>
          </a:p>
        </p:txBody>
      </p:sp>
      <p:sp>
        <p:nvSpPr>
          <p:cNvPr id="14" name="Text 11"/>
          <p:cNvSpPr/>
          <p:nvPr/>
        </p:nvSpPr>
        <p:spPr>
          <a:xfrm>
            <a:off x="9472613" y="3283150"/>
            <a:ext cx="1690390" cy="2113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625"/>
              </a:lnSpc>
            </a:pPr>
            <a:r>
              <a:rPr lang="en-IN" sz="2800" b="1" i="0" dirty="0">
                <a:effectLst/>
                <a:latin typeface="system-ui"/>
              </a:rPr>
              <a:t>Year</a:t>
            </a:r>
            <a:endParaRPr lang="en-US" sz="2500" dirty="0"/>
          </a:p>
        </p:txBody>
      </p:sp>
      <p:sp>
        <p:nvSpPr>
          <p:cNvPr id="15" name="Text 12"/>
          <p:cNvSpPr/>
          <p:nvPr/>
        </p:nvSpPr>
        <p:spPr>
          <a:xfrm>
            <a:off x="9472613" y="3629620"/>
            <a:ext cx="7942660" cy="4191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8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Vehicle Manufacturing Year (key factor for depreciation)</a:t>
            </a:r>
            <a:endParaRPr lang="en-US" sz="1800" dirty="0"/>
          </a:p>
        </p:txBody>
      </p:sp>
      <p:sp>
        <p:nvSpPr>
          <p:cNvPr id="16" name="Shape 13"/>
          <p:cNvSpPr/>
          <p:nvPr/>
        </p:nvSpPr>
        <p:spPr>
          <a:xfrm>
            <a:off x="9318427" y="4338042"/>
            <a:ext cx="8251031" cy="1055043"/>
          </a:xfrm>
          <a:prstGeom prst="roundRect">
            <a:avLst>
              <a:gd name="adj" fmla="val 8667"/>
            </a:avLst>
          </a:prstGeom>
          <a:solidFill>
            <a:srgbClr val="FFFFFF"/>
          </a:solidFill>
          <a:ln/>
        </p:spPr>
      </p:sp>
      <p:sp>
        <p:nvSpPr>
          <p:cNvPr id="17" name="Shape 14"/>
          <p:cNvSpPr/>
          <p:nvPr/>
        </p:nvSpPr>
        <p:spPr>
          <a:xfrm>
            <a:off x="9318427" y="4318993"/>
            <a:ext cx="8251031" cy="76200"/>
          </a:xfrm>
          <a:prstGeom prst="roundRect">
            <a:avLst>
              <a:gd name="adj" fmla="val 74538"/>
            </a:avLst>
          </a:prstGeom>
          <a:solidFill>
            <a:srgbClr val="4950BC"/>
          </a:solidFill>
          <a:ln/>
        </p:spPr>
      </p:sp>
      <p:sp>
        <p:nvSpPr>
          <p:cNvPr id="18" name="Shape 15"/>
          <p:cNvSpPr/>
          <p:nvPr/>
        </p:nvSpPr>
        <p:spPr>
          <a:xfrm>
            <a:off x="13241165" y="4135340"/>
            <a:ext cx="405556" cy="405556"/>
          </a:xfrm>
          <a:prstGeom prst="roundRect">
            <a:avLst>
              <a:gd name="adj" fmla="val 281835"/>
            </a:avLst>
          </a:prstGeom>
          <a:solidFill>
            <a:srgbClr val="4950BC"/>
          </a:solidFill>
          <a:ln/>
        </p:spPr>
      </p:sp>
      <p:sp>
        <p:nvSpPr>
          <p:cNvPr id="19" name="Text 16"/>
          <p:cNvSpPr/>
          <p:nvPr/>
        </p:nvSpPr>
        <p:spPr>
          <a:xfrm>
            <a:off x="13362756" y="4236691"/>
            <a:ext cx="162223" cy="202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00"/>
              </a:lnSpc>
            </a:pPr>
            <a:r>
              <a:rPr lang="en-US" sz="12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</a:t>
            </a:r>
            <a:endParaRPr lang="en-US" sz="1250" dirty="0"/>
          </a:p>
        </p:txBody>
      </p:sp>
      <p:sp>
        <p:nvSpPr>
          <p:cNvPr id="20" name="Text 17"/>
          <p:cNvSpPr/>
          <p:nvPr/>
        </p:nvSpPr>
        <p:spPr>
          <a:xfrm>
            <a:off x="9472613" y="4676032"/>
            <a:ext cx="1690390" cy="2113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625"/>
              </a:lnSpc>
            </a:pPr>
            <a:r>
              <a:rPr lang="en-IN" sz="2800" b="1" i="0" dirty="0">
                <a:effectLst/>
                <a:latin typeface="system-ui"/>
              </a:rPr>
              <a:t>Fuel Type</a:t>
            </a:r>
            <a:endParaRPr lang="en-US" sz="2500" dirty="0"/>
          </a:p>
        </p:txBody>
      </p:sp>
      <p:sp>
        <p:nvSpPr>
          <p:cNvPr id="21" name="Text 18"/>
          <p:cNvSpPr/>
          <p:nvPr/>
        </p:nvSpPr>
        <p:spPr>
          <a:xfrm>
            <a:off x="9472613" y="5022502"/>
            <a:ext cx="7942660" cy="4528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688"/>
              </a:lnSpc>
            </a:pPr>
            <a:r>
              <a:rPr lang="en-US" sz="18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Engine type: Petrol / Diesel / CNG / Electric</a:t>
            </a:r>
            <a:endParaRPr lang="en-US" sz="1800" dirty="0"/>
          </a:p>
          <a:p>
            <a:pPr>
              <a:lnSpc>
                <a:spcPts val="1688"/>
              </a:lnSpc>
            </a:pPr>
            <a:endParaRPr lang="en-US" sz="1750" dirty="0"/>
          </a:p>
        </p:txBody>
      </p:sp>
      <p:sp>
        <p:nvSpPr>
          <p:cNvPr id="22" name="Shape 19"/>
          <p:cNvSpPr/>
          <p:nvPr/>
        </p:nvSpPr>
        <p:spPr>
          <a:xfrm>
            <a:off x="9318427" y="5730925"/>
            <a:ext cx="8251031" cy="1055043"/>
          </a:xfrm>
          <a:prstGeom prst="roundRect">
            <a:avLst>
              <a:gd name="adj" fmla="val 8667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23" name="Shape 20"/>
          <p:cNvSpPr/>
          <p:nvPr/>
        </p:nvSpPr>
        <p:spPr>
          <a:xfrm>
            <a:off x="9318427" y="5711875"/>
            <a:ext cx="8251031" cy="76200"/>
          </a:xfrm>
          <a:prstGeom prst="roundRect">
            <a:avLst>
              <a:gd name="adj" fmla="val 74538"/>
            </a:avLst>
          </a:prstGeom>
          <a:solidFill>
            <a:srgbClr val="4950BC"/>
          </a:solidFill>
          <a:ln/>
        </p:spPr>
      </p:sp>
      <p:sp>
        <p:nvSpPr>
          <p:cNvPr id="24" name="Shape 21"/>
          <p:cNvSpPr/>
          <p:nvPr/>
        </p:nvSpPr>
        <p:spPr>
          <a:xfrm>
            <a:off x="13241165" y="5528222"/>
            <a:ext cx="405556" cy="405556"/>
          </a:xfrm>
          <a:prstGeom prst="roundRect">
            <a:avLst>
              <a:gd name="adj" fmla="val 281835"/>
            </a:avLst>
          </a:prstGeom>
          <a:solidFill>
            <a:srgbClr val="4950BC"/>
          </a:solidFill>
          <a:ln/>
        </p:spPr>
      </p:sp>
      <p:sp>
        <p:nvSpPr>
          <p:cNvPr id="25" name="Text 22"/>
          <p:cNvSpPr/>
          <p:nvPr/>
        </p:nvSpPr>
        <p:spPr>
          <a:xfrm>
            <a:off x="13362756" y="5629573"/>
            <a:ext cx="162223" cy="202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00"/>
              </a:lnSpc>
            </a:pPr>
            <a:r>
              <a:rPr lang="en-US" sz="12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4</a:t>
            </a:r>
            <a:endParaRPr lang="en-US" sz="1250" dirty="0"/>
          </a:p>
        </p:txBody>
      </p:sp>
      <p:sp>
        <p:nvSpPr>
          <p:cNvPr id="26" name="Text 23"/>
          <p:cNvSpPr/>
          <p:nvPr/>
        </p:nvSpPr>
        <p:spPr>
          <a:xfrm>
            <a:off x="9472613" y="6068915"/>
            <a:ext cx="1690390" cy="2113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625"/>
              </a:lnSpc>
            </a:pPr>
            <a:r>
              <a:rPr lang="en-IN" sz="2800" b="1" i="0" dirty="0">
                <a:effectLst/>
                <a:latin typeface="system-ui"/>
              </a:rPr>
              <a:t>Transmission</a:t>
            </a:r>
            <a:endParaRPr lang="en-US" sz="2500" dirty="0"/>
          </a:p>
        </p:txBody>
      </p:sp>
      <p:sp>
        <p:nvSpPr>
          <p:cNvPr id="27" name="Text 24"/>
          <p:cNvSpPr/>
          <p:nvPr/>
        </p:nvSpPr>
        <p:spPr>
          <a:xfrm>
            <a:off x="9472613" y="6415385"/>
            <a:ext cx="7942660" cy="4055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8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Manual / Automatic gearbox type</a:t>
            </a:r>
            <a:endParaRPr lang="en-US" sz="1800" dirty="0"/>
          </a:p>
        </p:txBody>
      </p:sp>
      <p:sp>
        <p:nvSpPr>
          <p:cNvPr id="28" name="Shape 25"/>
          <p:cNvSpPr/>
          <p:nvPr/>
        </p:nvSpPr>
        <p:spPr>
          <a:xfrm>
            <a:off x="9318427" y="7123807"/>
            <a:ext cx="8251031" cy="1055043"/>
          </a:xfrm>
          <a:prstGeom prst="roundRect">
            <a:avLst>
              <a:gd name="adj" fmla="val 8667"/>
            </a:avLst>
          </a:prstGeom>
          <a:solidFill>
            <a:srgbClr val="FFFFFF"/>
          </a:solidFill>
          <a:ln/>
        </p:spPr>
      </p:sp>
      <p:sp>
        <p:nvSpPr>
          <p:cNvPr id="29" name="Shape 26"/>
          <p:cNvSpPr/>
          <p:nvPr/>
        </p:nvSpPr>
        <p:spPr>
          <a:xfrm>
            <a:off x="9318427" y="7104758"/>
            <a:ext cx="8251031" cy="76200"/>
          </a:xfrm>
          <a:prstGeom prst="roundRect">
            <a:avLst>
              <a:gd name="adj" fmla="val 74538"/>
            </a:avLst>
          </a:prstGeom>
          <a:solidFill>
            <a:srgbClr val="4950BC"/>
          </a:solidFill>
          <a:ln/>
        </p:spPr>
      </p:sp>
      <p:sp>
        <p:nvSpPr>
          <p:cNvPr id="30" name="Shape 27"/>
          <p:cNvSpPr/>
          <p:nvPr/>
        </p:nvSpPr>
        <p:spPr>
          <a:xfrm>
            <a:off x="13241165" y="6921105"/>
            <a:ext cx="405556" cy="405556"/>
          </a:xfrm>
          <a:prstGeom prst="roundRect">
            <a:avLst>
              <a:gd name="adj" fmla="val 281835"/>
            </a:avLst>
          </a:prstGeom>
          <a:solidFill>
            <a:srgbClr val="4950BC"/>
          </a:solidFill>
          <a:ln/>
        </p:spPr>
      </p:sp>
      <p:sp>
        <p:nvSpPr>
          <p:cNvPr id="31" name="Text 28"/>
          <p:cNvSpPr/>
          <p:nvPr/>
        </p:nvSpPr>
        <p:spPr>
          <a:xfrm>
            <a:off x="13362756" y="7022456"/>
            <a:ext cx="162223" cy="202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00"/>
              </a:lnSpc>
            </a:pPr>
            <a:r>
              <a:rPr lang="en-US" sz="12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5</a:t>
            </a:r>
            <a:endParaRPr lang="en-US" sz="1250" dirty="0"/>
          </a:p>
        </p:txBody>
      </p:sp>
      <p:sp>
        <p:nvSpPr>
          <p:cNvPr id="32" name="Text 29"/>
          <p:cNvSpPr/>
          <p:nvPr/>
        </p:nvSpPr>
        <p:spPr>
          <a:xfrm>
            <a:off x="9511010" y="7461796"/>
            <a:ext cx="1651993" cy="2451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625"/>
              </a:lnSpc>
            </a:pPr>
            <a:r>
              <a:rPr lang="en-US" sz="2800" b="1" dirty="0">
                <a:latin typeface="system-ui"/>
              </a:rPr>
              <a:t>K</a:t>
            </a:r>
            <a:r>
              <a:rPr lang="en-IN" sz="2800" b="1" dirty="0" err="1">
                <a:latin typeface="system-ui"/>
              </a:rPr>
              <a:t>M_Driven</a:t>
            </a:r>
            <a:endParaRPr lang="en-US" sz="2500" dirty="0"/>
          </a:p>
        </p:txBody>
      </p:sp>
      <p:sp>
        <p:nvSpPr>
          <p:cNvPr id="33" name="Text 30"/>
          <p:cNvSpPr/>
          <p:nvPr/>
        </p:nvSpPr>
        <p:spPr>
          <a:xfrm>
            <a:off x="9472613" y="7808268"/>
            <a:ext cx="7942660" cy="4719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IN" dirty="0"/>
              <a:t>Total distance driven</a:t>
            </a:r>
            <a:endParaRPr lang="en-US" sz="1800" dirty="0"/>
          </a:p>
        </p:txBody>
      </p:sp>
      <p:sp>
        <p:nvSpPr>
          <p:cNvPr id="34" name="Shape 31"/>
          <p:cNvSpPr/>
          <p:nvPr/>
        </p:nvSpPr>
        <p:spPr>
          <a:xfrm>
            <a:off x="9318427" y="8516690"/>
            <a:ext cx="8251031" cy="1055043"/>
          </a:xfrm>
          <a:prstGeom prst="roundRect">
            <a:avLst>
              <a:gd name="adj" fmla="val 8667"/>
            </a:avLst>
          </a:prstGeom>
          <a:solidFill>
            <a:srgbClr val="FFFFFF"/>
          </a:solidFill>
          <a:ln/>
        </p:spPr>
      </p:sp>
      <p:sp>
        <p:nvSpPr>
          <p:cNvPr id="35" name="Shape 32"/>
          <p:cNvSpPr/>
          <p:nvPr/>
        </p:nvSpPr>
        <p:spPr>
          <a:xfrm>
            <a:off x="9318427" y="8497640"/>
            <a:ext cx="8251031" cy="76200"/>
          </a:xfrm>
          <a:prstGeom prst="roundRect">
            <a:avLst>
              <a:gd name="adj" fmla="val 74538"/>
            </a:avLst>
          </a:prstGeom>
          <a:solidFill>
            <a:srgbClr val="4950BC"/>
          </a:solidFill>
          <a:ln/>
        </p:spPr>
      </p:sp>
      <p:sp>
        <p:nvSpPr>
          <p:cNvPr id="36" name="Shape 33"/>
          <p:cNvSpPr/>
          <p:nvPr/>
        </p:nvSpPr>
        <p:spPr>
          <a:xfrm>
            <a:off x="13241165" y="8313986"/>
            <a:ext cx="405556" cy="405556"/>
          </a:xfrm>
          <a:prstGeom prst="roundRect">
            <a:avLst>
              <a:gd name="adj" fmla="val 281835"/>
            </a:avLst>
          </a:prstGeom>
          <a:solidFill>
            <a:srgbClr val="4950BC"/>
          </a:solidFill>
          <a:ln/>
        </p:spPr>
      </p:sp>
      <p:sp>
        <p:nvSpPr>
          <p:cNvPr id="37" name="Text 34"/>
          <p:cNvSpPr/>
          <p:nvPr/>
        </p:nvSpPr>
        <p:spPr>
          <a:xfrm>
            <a:off x="13362756" y="8415338"/>
            <a:ext cx="162223" cy="202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00"/>
              </a:lnSpc>
            </a:pPr>
            <a:r>
              <a:rPr lang="en-US" sz="12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6</a:t>
            </a:r>
            <a:endParaRPr lang="en-US" sz="1250" dirty="0"/>
          </a:p>
        </p:txBody>
      </p:sp>
      <p:sp>
        <p:nvSpPr>
          <p:cNvPr id="38" name="Text 35"/>
          <p:cNvSpPr/>
          <p:nvPr/>
        </p:nvSpPr>
        <p:spPr>
          <a:xfrm>
            <a:off x="9472613" y="8854680"/>
            <a:ext cx="1690390" cy="2113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625"/>
              </a:lnSpc>
            </a:pPr>
            <a:r>
              <a:rPr lang="en-IN" sz="2800" b="1" i="0" dirty="0">
                <a:effectLst/>
                <a:latin typeface="system-ui"/>
              </a:rPr>
              <a:t>Price</a:t>
            </a:r>
            <a:endParaRPr lang="en-US" sz="2500" dirty="0"/>
          </a:p>
        </p:txBody>
      </p:sp>
      <p:sp>
        <p:nvSpPr>
          <p:cNvPr id="39" name="Text 36"/>
          <p:cNvSpPr/>
          <p:nvPr/>
        </p:nvSpPr>
        <p:spPr>
          <a:xfrm>
            <a:off x="9391032" y="9074432"/>
            <a:ext cx="6757987" cy="8732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8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Selling Price in Indian Rupees (₹) — the primary dependent </a:t>
            </a:r>
          </a:p>
          <a:p>
            <a:pPr marL="0" indent="0" algn="l">
              <a:lnSpc>
                <a:spcPts val="2700"/>
              </a:lnSpc>
              <a:buNone/>
            </a:pPr>
            <a:r>
              <a:rPr lang="en-US" sz="18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variable</a:t>
            </a:r>
            <a:endParaRPr lang="en-US" sz="1800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EE583660-2285-41E4-9A16-556DE8213645}"/>
              </a:ext>
            </a:extLst>
          </p:cNvPr>
          <p:cNvSpPr/>
          <p:nvPr/>
        </p:nvSpPr>
        <p:spPr>
          <a:xfrm>
            <a:off x="16030936" y="8892629"/>
            <a:ext cx="2141318" cy="127862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250"/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E7E3B1AF-F7A6-4D9E-8DD6-722961F85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44800" y="9624601"/>
            <a:ext cx="2524255" cy="53184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9CEC046D-3E55-4E19-A05F-1CC2474694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542" y="1572369"/>
            <a:ext cx="7527170" cy="791539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823567" y="598588"/>
            <a:ext cx="11035308" cy="10550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3313"/>
              </a:lnSpc>
            </a:pPr>
            <a:r>
              <a:rPr lang="en-US" sz="5500" b="1" dirty="0">
                <a:solidFill>
                  <a:srgbClr val="000000"/>
                </a:solidFill>
                <a:latin typeface="Arial Black" panose="020B0A04020102020204" pitchFamily="34" charset="0"/>
                <a:ea typeface="Inter Bold" pitchFamily="34" charset="-122"/>
                <a:cs typeface="Inter Bold" pitchFamily="34" charset="-120"/>
              </a:rPr>
              <a:t>Data Features Extracted</a:t>
            </a:r>
            <a:endParaRPr lang="en-US" sz="5500" dirty="0">
              <a:latin typeface="Arial Black" panose="020B0A04020102020204" pitchFamily="34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9318427" y="1552277"/>
            <a:ext cx="8251031" cy="1055043"/>
          </a:xfrm>
          <a:prstGeom prst="roundRect">
            <a:avLst>
              <a:gd name="adj" fmla="val 8667"/>
            </a:avLst>
          </a:prstGeom>
          <a:solidFill>
            <a:srgbClr val="FFFFFF"/>
          </a:solidFill>
          <a:ln/>
        </p:spPr>
      </p:sp>
      <p:sp>
        <p:nvSpPr>
          <p:cNvPr id="5" name="Shape 2"/>
          <p:cNvSpPr/>
          <p:nvPr/>
        </p:nvSpPr>
        <p:spPr>
          <a:xfrm>
            <a:off x="9318427" y="1533228"/>
            <a:ext cx="8251031" cy="76200"/>
          </a:xfrm>
          <a:prstGeom prst="roundRect">
            <a:avLst>
              <a:gd name="adj" fmla="val 74538"/>
            </a:avLst>
          </a:prstGeom>
          <a:solidFill>
            <a:srgbClr val="4950BC"/>
          </a:solidFill>
          <a:ln/>
        </p:spPr>
      </p:sp>
      <p:sp>
        <p:nvSpPr>
          <p:cNvPr id="6" name="Shape 3"/>
          <p:cNvSpPr/>
          <p:nvPr/>
        </p:nvSpPr>
        <p:spPr>
          <a:xfrm>
            <a:off x="13241165" y="1349575"/>
            <a:ext cx="405556" cy="405556"/>
          </a:xfrm>
          <a:prstGeom prst="roundRect">
            <a:avLst>
              <a:gd name="adj" fmla="val 281835"/>
            </a:avLst>
          </a:prstGeom>
          <a:solidFill>
            <a:srgbClr val="4950BC"/>
          </a:solidFill>
          <a:ln/>
        </p:spPr>
      </p:sp>
      <p:sp>
        <p:nvSpPr>
          <p:cNvPr id="7" name="Text 4"/>
          <p:cNvSpPr/>
          <p:nvPr/>
        </p:nvSpPr>
        <p:spPr>
          <a:xfrm>
            <a:off x="13362756" y="1450926"/>
            <a:ext cx="162223" cy="202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00"/>
              </a:lnSpc>
            </a:pPr>
            <a:r>
              <a:rPr lang="en-US" sz="12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7</a:t>
            </a:r>
          </a:p>
        </p:txBody>
      </p:sp>
      <p:sp>
        <p:nvSpPr>
          <p:cNvPr id="8" name="Text 5"/>
          <p:cNvSpPr/>
          <p:nvPr/>
        </p:nvSpPr>
        <p:spPr>
          <a:xfrm>
            <a:off x="9472613" y="1890267"/>
            <a:ext cx="1690390" cy="2113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625"/>
              </a:lnSpc>
            </a:pPr>
            <a:r>
              <a:rPr lang="en-US" sz="2800" b="1" dirty="0">
                <a:latin typeface="system-ui"/>
              </a:rPr>
              <a:t>E</a:t>
            </a:r>
            <a:r>
              <a:rPr lang="en-IN" sz="2800" b="1" dirty="0" err="1">
                <a:latin typeface="system-ui"/>
              </a:rPr>
              <a:t>MI_Price</a:t>
            </a:r>
            <a:endParaRPr lang="en-US" sz="2500" dirty="0"/>
          </a:p>
        </p:txBody>
      </p:sp>
      <p:sp>
        <p:nvSpPr>
          <p:cNvPr id="9" name="Text 6"/>
          <p:cNvSpPr/>
          <p:nvPr/>
        </p:nvSpPr>
        <p:spPr>
          <a:xfrm>
            <a:off x="9472613" y="2236738"/>
            <a:ext cx="7942660" cy="427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IN" dirty="0"/>
              <a:t>Monthly EMI amount</a:t>
            </a:r>
            <a:endParaRPr lang="en-US" sz="1800" dirty="0"/>
          </a:p>
        </p:txBody>
      </p:sp>
      <p:sp>
        <p:nvSpPr>
          <p:cNvPr id="10" name="Shape 7"/>
          <p:cNvSpPr/>
          <p:nvPr/>
        </p:nvSpPr>
        <p:spPr>
          <a:xfrm>
            <a:off x="9318427" y="2945160"/>
            <a:ext cx="8251031" cy="1055043"/>
          </a:xfrm>
          <a:prstGeom prst="roundRect">
            <a:avLst>
              <a:gd name="adj" fmla="val 8667"/>
            </a:avLst>
          </a:prstGeom>
          <a:solidFill>
            <a:srgbClr val="FFFFFF"/>
          </a:solidFill>
          <a:ln/>
        </p:spPr>
      </p:sp>
      <p:sp>
        <p:nvSpPr>
          <p:cNvPr id="11" name="Shape 8"/>
          <p:cNvSpPr/>
          <p:nvPr/>
        </p:nvSpPr>
        <p:spPr>
          <a:xfrm>
            <a:off x="9318427" y="2926110"/>
            <a:ext cx="8251031" cy="76200"/>
          </a:xfrm>
          <a:prstGeom prst="roundRect">
            <a:avLst>
              <a:gd name="adj" fmla="val 74538"/>
            </a:avLst>
          </a:prstGeom>
          <a:solidFill>
            <a:srgbClr val="4950BC"/>
          </a:solidFill>
          <a:ln/>
        </p:spPr>
      </p:sp>
      <p:sp>
        <p:nvSpPr>
          <p:cNvPr id="12" name="Shape 9"/>
          <p:cNvSpPr/>
          <p:nvPr/>
        </p:nvSpPr>
        <p:spPr>
          <a:xfrm>
            <a:off x="13241165" y="2742457"/>
            <a:ext cx="405556" cy="405556"/>
          </a:xfrm>
          <a:prstGeom prst="roundRect">
            <a:avLst>
              <a:gd name="adj" fmla="val 281835"/>
            </a:avLst>
          </a:prstGeom>
          <a:solidFill>
            <a:srgbClr val="4950BC"/>
          </a:solidFill>
          <a:ln/>
        </p:spPr>
      </p:sp>
      <p:sp>
        <p:nvSpPr>
          <p:cNvPr id="13" name="Text 10"/>
          <p:cNvSpPr/>
          <p:nvPr/>
        </p:nvSpPr>
        <p:spPr>
          <a:xfrm>
            <a:off x="13362756" y="2843808"/>
            <a:ext cx="162223" cy="202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00"/>
              </a:lnSpc>
            </a:pPr>
            <a:r>
              <a:rPr lang="en-US" sz="12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8</a:t>
            </a:r>
          </a:p>
        </p:txBody>
      </p:sp>
      <p:sp>
        <p:nvSpPr>
          <p:cNvPr id="14" name="Text 11"/>
          <p:cNvSpPr/>
          <p:nvPr/>
        </p:nvSpPr>
        <p:spPr>
          <a:xfrm>
            <a:off x="9472613" y="3283150"/>
            <a:ext cx="1690390" cy="2113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625"/>
              </a:lnSpc>
            </a:pPr>
            <a:r>
              <a:rPr lang="en-US" sz="2800" b="1" dirty="0">
                <a:latin typeface="system-ui"/>
              </a:rPr>
              <a:t>l</a:t>
            </a:r>
            <a:r>
              <a:rPr lang="en-IN" sz="2800" b="1" dirty="0" err="1">
                <a:latin typeface="system-ui"/>
              </a:rPr>
              <a:t>ocation</a:t>
            </a:r>
            <a:endParaRPr lang="en-US" sz="2500" dirty="0"/>
          </a:p>
        </p:txBody>
      </p:sp>
      <p:sp>
        <p:nvSpPr>
          <p:cNvPr id="15" name="Text 12"/>
          <p:cNvSpPr/>
          <p:nvPr/>
        </p:nvSpPr>
        <p:spPr>
          <a:xfrm>
            <a:off x="9472613" y="3629620"/>
            <a:ext cx="7942660" cy="4191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8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The city or state where the car is listed</a:t>
            </a:r>
            <a:endParaRPr lang="en-US" sz="1800" dirty="0"/>
          </a:p>
        </p:txBody>
      </p:sp>
      <p:sp>
        <p:nvSpPr>
          <p:cNvPr id="16" name="Shape 13"/>
          <p:cNvSpPr/>
          <p:nvPr/>
        </p:nvSpPr>
        <p:spPr>
          <a:xfrm>
            <a:off x="9318427" y="4338042"/>
            <a:ext cx="8251031" cy="1055043"/>
          </a:xfrm>
          <a:prstGeom prst="roundRect">
            <a:avLst>
              <a:gd name="adj" fmla="val 8667"/>
            </a:avLst>
          </a:prstGeom>
          <a:solidFill>
            <a:srgbClr val="FFFFFF"/>
          </a:solidFill>
          <a:ln/>
        </p:spPr>
      </p:sp>
      <p:sp>
        <p:nvSpPr>
          <p:cNvPr id="19" name="Text 16"/>
          <p:cNvSpPr/>
          <p:nvPr/>
        </p:nvSpPr>
        <p:spPr>
          <a:xfrm>
            <a:off x="13362756" y="4236691"/>
            <a:ext cx="162223" cy="202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00"/>
              </a:lnSpc>
            </a:pPr>
            <a:r>
              <a:rPr lang="en-US" sz="12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9</a:t>
            </a:r>
          </a:p>
        </p:txBody>
      </p:sp>
      <p:sp>
        <p:nvSpPr>
          <p:cNvPr id="22" name="Shape 19"/>
          <p:cNvSpPr/>
          <p:nvPr/>
        </p:nvSpPr>
        <p:spPr>
          <a:xfrm>
            <a:off x="9318427" y="5730925"/>
            <a:ext cx="8251031" cy="1055043"/>
          </a:xfrm>
          <a:prstGeom prst="roundRect">
            <a:avLst>
              <a:gd name="adj" fmla="val 8667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EE583660-2285-41E4-9A16-556DE8213645}"/>
              </a:ext>
            </a:extLst>
          </p:cNvPr>
          <p:cNvSpPr/>
          <p:nvPr/>
        </p:nvSpPr>
        <p:spPr>
          <a:xfrm>
            <a:off x="16030936" y="8892629"/>
            <a:ext cx="2141318" cy="127862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250"/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E7E3B1AF-F7A6-4D9E-8DD6-722961F85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44800" y="9624601"/>
            <a:ext cx="2524255" cy="53184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9CEC046D-3E55-4E19-A05F-1CC2474694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542" y="1572369"/>
            <a:ext cx="7527170" cy="7915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6041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463</TotalTime>
  <Words>1209</Words>
  <Application>Microsoft Office PowerPoint</Application>
  <PresentationFormat>Custom</PresentationFormat>
  <Paragraphs>157</Paragraphs>
  <Slides>20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37" baseType="lpstr">
      <vt:lpstr>Castellar</vt:lpstr>
      <vt:lpstr>Heading Now 31-38 Bold</vt:lpstr>
      <vt:lpstr>Arial</vt:lpstr>
      <vt:lpstr>Calibri</vt:lpstr>
      <vt:lpstr>system-ui</vt:lpstr>
      <vt:lpstr>Open Sauce Bold</vt:lpstr>
      <vt:lpstr>Algerian</vt:lpstr>
      <vt:lpstr>Wingdings</vt:lpstr>
      <vt:lpstr>Arial Black</vt:lpstr>
      <vt:lpstr>Inter</vt:lpstr>
      <vt:lpstr>Open Sauce</vt:lpstr>
      <vt:lpstr>Nobile</vt:lpstr>
      <vt:lpstr>Arial Rounded MT Bold</vt:lpstr>
      <vt:lpstr>High Tower Text</vt:lpstr>
      <vt:lpstr>Inter Bold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Black and Orange Gradient Car Dealer Presentation</dc:title>
  <dc:creator>DELL</dc:creator>
  <cp:lastModifiedBy>Aditya Shinde</cp:lastModifiedBy>
  <cp:revision>14</cp:revision>
  <dcterms:created xsi:type="dcterms:W3CDTF">2006-08-16T00:00:00Z</dcterms:created>
  <dcterms:modified xsi:type="dcterms:W3CDTF">2025-11-04T12:32:51Z</dcterms:modified>
  <dc:identifier>DAG3eQtY7zI</dc:identifier>
</cp:coreProperties>
</file>